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73" r:id="rId2"/>
    <p:sldId id="272" r:id="rId3"/>
    <p:sldId id="275" r:id="rId4"/>
    <p:sldId id="309" r:id="rId5"/>
    <p:sldId id="288" r:id="rId6"/>
    <p:sldId id="287" r:id="rId7"/>
    <p:sldId id="310" r:id="rId8"/>
    <p:sldId id="304" r:id="rId9"/>
    <p:sldId id="290" r:id="rId10"/>
    <p:sldId id="283" r:id="rId11"/>
    <p:sldId id="307" r:id="rId12"/>
    <p:sldId id="292" r:id="rId13"/>
    <p:sldId id="284" r:id="rId14"/>
    <p:sldId id="295" r:id="rId15"/>
    <p:sldId id="314" r:id="rId16"/>
    <p:sldId id="293" r:id="rId17"/>
    <p:sldId id="312" r:id="rId18"/>
    <p:sldId id="315" r:id="rId19"/>
    <p:sldId id="317" r:id="rId20"/>
    <p:sldId id="27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31C"/>
    <a:srgbClr val="000000"/>
    <a:srgbClr val="0E1C39"/>
    <a:srgbClr val="000532"/>
    <a:srgbClr val="00031C"/>
    <a:srgbClr val="FED445"/>
    <a:srgbClr val="FFF7C9"/>
    <a:srgbClr val="FFA833"/>
    <a:srgbClr val="E7A34B"/>
    <a:srgbClr val="108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6115" autoAdjust="0"/>
  </p:normalViewPr>
  <p:slideViewPr>
    <p:cSldViewPr snapToGrid="0">
      <p:cViewPr varScale="1">
        <p:scale>
          <a:sx n="99" d="100"/>
          <a:sy n="99" d="100"/>
        </p:scale>
        <p:origin x="540" y="4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114" d="100"/>
          <a:sy n="114" d="100"/>
        </p:scale>
        <p:origin x="40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D4BB7-ADC9-E64E-AAAA-DB1E10F7C241}" type="datetimeFigureOut">
              <a:rPr kumimoji="1" lang="zh-CN" altLang="en-US" smtClean="0"/>
              <a:t>2024/12/18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BD9CB6-B921-3743-B681-02986F8A822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30C6B-F34A-4F02-BACE-D18C28E3B70A}"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DD2B1-1A58-4FDB-AD54-64407EF7A1E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descr="图片包含 游戏机&#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434" t="5824" r="434" b="10533"/>
          <a:stretch>
            <a:fillRect/>
          </a:stretch>
        </p:blipFill>
        <p:spPr>
          <a:xfrm flipH="1">
            <a:off x="0" y="0"/>
            <a:ext cx="12192000" cy="6858000"/>
          </a:xfrm>
          <a:custGeom>
            <a:avLst/>
            <a:gdLst>
              <a:gd name="connsiteX0" fmla="*/ 12192000 w 12192000"/>
              <a:gd name="connsiteY0" fmla="*/ 0 h 6858000"/>
              <a:gd name="connsiteX1" fmla="*/ 0 w 12192000"/>
              <a:gd name="connsiteY1" fmla="*/ 0 h 6858000"/>
              <a:gd name="connsiteX2" fmla="*/ 0 w 12192000"/>
              <a:gd name="connsiteY2" fmla="*/ 6858000 h 6858000"/>
              <a:gd name="connsiteX3" fmla="*/ 1219200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12192000" y="0"/>
                </a:moveTo>
                <a:lnTo>
                  <a:pt x="0" y="0"/>
                </a:lnTo>
                <a:lnTo>
                  <a:pt x="0" y="6858000"/>
                </a:lnTo>
                <a:lnTo>
                  <a:pt x="12192000" y="6858000"/>
                </a:lnTo>
                <a:close/>
              </a:path>
            </a:pathLst>
          </a:custGeom>
        </p:spPr>
      </p:pic>
      <p:pic>
        <p:nvPicPr>
          <p:cNvPr id="4" name="图片 3"/>
          <p:cNvPicPr>
            <a:picLocks noChangeAspect="1"/>
          </p:cNvPicPr>
          <p:nvPr userDrawn="1"/>
        </p:nvPicPr>
        <p:blipFill>
          <a:blip r:embed="rId3"/>
          <a:stretch>
            <a:fillRect/>
          </a:stretch>
        </p:blipFill>
        <p:spPr>
          <a:xfrm flipH="1" flipV="1">
            <a:off x="0" y="0"/>
            <a:ext cx="5252355" cy="70010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descr="图片包含 游戏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968"/>
          </a:xfrm>
          <a:prstGeom prst="rect">
            <a:avLst/>
          </a:prstGeom>
        </p:spPr>
      </p:pic>
      <p:pic>
        <p:nvPicPr>
          <p:cNvPr id="4" name="图片 3"/>
          <p:cNvPicPr>
            <a:picLocks noChangeAspect="1"/>
          </p:cNvPicPr>
          <p:nvPr userDrawn="1"/>
        </p:nvPicPr>
        <p:blipFill>
          <a:blip r:embed="rId3"/>
          <a:stretch>
            <a:fillRect/>
          </a:stretch>
        </p:blipFill>
        <p:spPr>
          <a:xfrm flipV="1">
            <a:off x="6939645" y="0"/>
            <a:ext cx="5252355" cy="70010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 name="图片 1" descr="图片包含 游戏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5968"/>
          </a:xfrm>
          <a:prstGeom prst="rect">
            <a:avLst/>
          </a:prstGeom>
        </p:spPr>
      </p:pic>
      <p:pic>
        <p:nvPicPr>
          <p:cNvPr id="3" name="图片 2"/>
          <p:cNvPicPr>
            <a:picLocks noChangeAspect="1"/>
          </p:cNvPicPr>
          <p:nvPr userDrawn="1"/>
        </p:nvPicPr>
        <p:blipFill>
          <a:blip r:embed="rId3"/>
          <a:stretch>
            <a:fillRect/>
          </a:stretch>
        </p:blipFill>
        <p:spPr>
          <a:xfrm flipV="1">
            <a:off x="6939645" y="0"/>
            <a:ext cx="5252355" cy="700106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rgbClr val="00053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flipH="1">
            <a:off x="6939646" y="-143065"/>
            <a:ext cx="5252354" cy="7001065"/>
          </a:xfrm>
          <a:prstGeom prst="rect">
            <a:avLst/>
          </a:prstGeom>
        </p:spPr>
      </p:pic>
      <p:pic>
        <p:nvPicPr>
          <p:cNvPr id="4" name="图片 3"/>
          <p:cNvPicPr>
            <a:picLocks noChangeAspect="1"/>
          </p:cNvPicPr>
          <p:nvPr userDrawn="1"/>
        </p:nvPicPr>
        <p:blipFill>
          <a:blip r:embed="rId2"/>
          <a:stretch>
            <a:fillRect/>
          </a:stretch>
        </p:blipFill>
        <p:spPr>
          <a:xfrm flipV="1">
            <a:off x="0" y="0"/>
            <a:ext cx="5252354" cy="7001065"/>
          </a:xfrm>
          <a:prstGeom prst="rect">
            <a:avLst/>
          </a:prstGeom>
        </p:spPr>
      </p:pic>
      <p:sp>
        <p:nvSpPr>
          <p:cNvPr id="9" name="标题 8"/>
          <p:cNvSpPr>
            <a:spLocks noGrp="1"/>
          </p:cNvSpPr>
          <p:nvPr>
            <p:ph type="title" hasCustomPrompt="1"/>
          </p:nvPr>
        </p:nvSpPr>
        <p:spPr>
          <a:xfrm>
            <a:off x="1069840" y="490214"/>
            <a:ext cx="5026160" cy="542925"/>
          </a:xfrm>
          <a:prstGeom prst="rect">
            <a:avLst/>
          </a:prstGeom>
        </p:spPr>
        <p:txBody>
          <a:bodyPr/>
          <a:lstStyle>
            <a:lvl1pPr>
              <a:defRPr sz="3200">
                <a:gradFill>
                  <a:gsLst>
                    <a:gs pos="0">
                      <a:prstClr val="white"/>
                    </a:gs>
                    <a:gs pos="99000">
                      <a:schemeClr val="accent1">
                        <a:lumMod val="60000"/>
                        <a:lumOff val="40000"/>
                      </a:schemeClr>
                    </a:gs>
                  </a:gsLst>
                  <a:lin ang="2700000" scaled="1"/>
                </a:gradFill>
              </a:defRPr>
            </a:lvl1pPr>
          </a:lstStyle>
          <a:p>
            <a:r>
              <a:rPr lang="zh-CN" altLang="en-US" dirty="0"/>
              <a:t>单击此处编辑标题</a:t>
            </a:r>
          </a:p>
        </p:txBody>
      </p:sp>
      <p:grpSp>
        <p:nvGrpSpPr>
          <p:cNvPr id="13" name="组合 12"/>
          <p:cNvGrpSpPr/>
          <p:nvPr userDrawn="1"/>
        </p:nvGrpSpPr>
        <p:grpSpPr>
          <a:xfrm>
            <a:off x="314995" y="386080"/>
            <a:ext cx="632278" cy="654979"/>
            <a:chOff x="560003" y="386080"/>
            <a:chExt cx="632278" cy="654979"/>
          </a:xfrm>
        </p:grpSpPr>
        <p:sp>
          <p:nvSpPr>
            <p:cNvPr id="11" name="任意多边形: 形状 10"/>
            <p:cNvSpPr/>
            <p:nvPr userDrawn="1"/>
          </p:nvSpPr>
          <p:spPr>
            <a:xfrm rot="1889490">
              <a:off x="824690" y="386080"/>
              <a:ext cx="367591" cy="572911"/>
            </a:xfrm>
            <a:custGeom>
              <a:avLst/>
              <a:gdLst>
                <a:gd name="connsiteX0" fmla="*/ 367748 w 735496"/>
                <a:gd name="connsiteY0" fmla="*/ 0 h 1146313"/>
                <a:gd name="connsiteX1" fmla="*/ 728025 w 735496"/>
                <a:gd name="connsiteY1" fmla="*/ 293634 h 1146313"/>
                <a:gd name="connsiteX2" fmla="*/ 733492 w 735496"/>
                <a:gd name="connsiteY2" fmla="*/ 347870 h 1146313"/>
                <a:gd name="connsiteX3" fmla="*/ 735496 w 735496"/>
                <a:gd name="connsiteY3" fmla="*/ 347870 h 1146313"/>
                <a:gd name="connsiteX4" fmla="*/ 735496 w 735496"/>
                <a:gd name="connsiteY4" fmla="*/ 367748 h 1146313"/>
                <a:gd name="connsiteX5" fmla="*/ 735496 w 735496"/>
                <a:gd name="connsiteY5" fmla="*/ 1146313 h 1146313"/>
                <a:gd name="connsiteX6" fmla="*/ 0 w 735496"/>
                <a:gd name="connsiteY6" fmla="*/ 1146313 h 1146313"/>
                <a:gd name="connsiteX7" fmla="*/ 0 w 735496"/>
                <a:gd name="connsiteY7" fmla="*/ 367748 h 1146313"/>
                <a:gd name="connsiteX8" fmla="*/ 0 w 735496"/>
                <a:gd name="connsiteY8" fmla="*/ 347870 h 1146313"/>
                <a:gd name="connsiteX9" fmla="*/ 2004 w 735496"/>
                <a:gd name="connsiteY9" fmla="*/ 347870 h 1146313"/>
                <a:gd name="connsiteX10" fmla="*/ 7471 w 735496"/>
                <a:gd name="connsiteY10" fmla="*/ 293634 h 1146313"/>
                <a:gd name="connsiteX11" fmla="*/ 367748 w 735496"/>
                <a:gd name="connsiteY11" fmla="*/ 0 h 114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496" h="1146313">
                  <a:moveTo>
                    <a:pt x="367748" y="0"/>
                  </a:moveTo>
                  <a:cubicBezTo>
                    <a:pt x="545462" y="0"/>
                    <a:pt x="693734" y="126057"/>
                    <a:pt x="728025" y="293634"/>
                  </a:cubicBezTo>
                  <a:lnTo>
                    <a:pt x="733492" y="347870"/>
                  </a:lnTo>
                  <a:lnTo>
                    <a:pt x="735496" y="347870"/>
                  </a:lnTo>
                  <a:lnTo>
                    <a:pt x="735496" y="367748"/>
                  </a:lnTo>
                  <a:lnTo>
                    <a:pt x="735496" y="1146313"/>
                  </a:lnTo>
                  <a:lnTo>
                    <a:pt x="0" y="1146313"/>
                  </a:lnTo>
                  <a:lnTo>
                    <a:pt x="0" y="367748"/>
                  </a:lnTo>
                  <a:lnTo>
                    <a:pt x="0" y="347870"/>
                  </a:lnTo>
                  <a:lnTo>
                    <a:pt x="2004" y="347870"/>
                  </a:lnTo>
                  <a:lnTo>
                    <a:pt x="7471" y="293634"/>
                  </a:lnTo>
                  <a:cubicBezTo>
                    <a:pt x="41763" y="126057"/>
                    <a:pt x="190034" y="0"/>
                    <a:pt x="367748" y="0"/>
                  </a:cubicBezTo>
                  <a:close/>
                </a:path>
              </a:pathLst>
            </a:cu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userDrawn="1"/>
          </p:nvSpPr>
          <p:spPr>
            <a:xfrm rot="1889490" flipH="1" flipV="1">
              <a:off x="560003" y="468148"/>
              <a:ext cx="367591" cy="572911"/>
            </a:xfrm>
            <a:custGeom>
              <a:avLst/>
              <a:gdLst>
                <a:gd name="connsiteX0" fmla="*/ 367748 w 735496"/>
                <a:gd name="connsiteY0" fmla="*/ 0 h 1146313"/>
                <a:gd name="connsiteX1" fmla="*/ 728025 w 735496"/>
                <a:gd name="connsiteY1" fmla="*/ 293634 h 1146313"/>
                <a:gd name="connsiteX2" fmla="*/ 733492 w 735496"/>
                <a:gd name="connsiteY2" fmla="*/ 347870 h 1146313"/>
                <a:gd name="connsiteX3" fmla="*/ 735496 w 735496"/>
                <a:gd name="connsiteY3" fmla="*/ 347870 h 1146313"/>
                <a:gd name="connsiteX4" fmla="*/ 735496 w 735496"/>
                <a:gd name="connsiteY4" fmla="*/ 367748 h 1146313"/>
                <a:gd name="connsiteX5" fmla="*/ 735496 w 735496"/>
                <a:gd name="connsiteY5" fmla="*/ 1146313 h 1146313"/>
                <a:gd name="connsiteX6" fmla="*/ 0 w 735496"/>
                <a:gd name="connsiteY6" fmla="*/ 1146313 h 1146313"/>
                <a:gd name="connsiteX7" fmla="*/ 0 w 735496"/>
                <a:gd name="connsiteY7" fmla="*/ 367748 h 1146313"/>
                <a:gd name="connsiteX8" fmla="*/ 0 w 735496"/>
                <a:gd name="connsiteY8" fmla="*/ 347870 h 1146313"/>
                <a:gd name="connsiteX9" fmla="*/ 2004 w 735496"/>
                <a:gd name="connsiteY9" fmla="*/ 347870 h 1146313"/>
                <a:gd name="connsiteX10" fmla="*/ 7471 w 735496"/>
                <a:gd name="connsiteY10" fmla="*/ 293634 h 1146313"/>
                <a:gd name="connsiteX11" fmla="*/ 367748 w 735496"/>
                <a:gd name="connsiteY11" fmla="*/ 0 h 114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496" h="1146313">
                  <a:moveTo>
                    <a:pt x="367748" y="0"/>
                  </a:moveTo>
                  <a:cubicBezTo>
                    <a:pt x="545462" y="0"/>
                    <a:pt x="693734" y="126057"/>
                    <a:pt x="728025" y="293634"/>
                  </a:cubicBezTo>
                  <a:lnTo>
                    <a:pt x="733492" y="347870"/>
                  </a:lnTo>
                  <a:lnTo>
                    <a:pt x="735496" y="347870"/>
                  </a:lnTo>
                  <a:lnTo>
                    <a:pt x="735496" y="367748"/>
                  </a:lnTo>
                  <a:lnTo>
                    <a:pt x="735496" y="1146313"/>
                  </a:lnTo>
                  <a:lnTo>
                    <a:pt x="0" y="1146313"/>
                  </a:lnTo>
                  <a:lnTo>
                    <a:pt x="0" y="367748"/>
                  </a:lnTo>
                  <a:lnTo>
                    <a:pt x="0" y="347870"/>
                  </a:lnTo>
                  <a:lnTo>
                    <a:pt x="2004" y="347870"/>
                  </a:lnTo>
                  <a:lnTo>
                    <a:pt x="7471" y="293634"/>
                  </a:lnTo>
                  <a:cubicBezTo>
                    <a:pt x="41763" y="126057"/>
                    <a:pt x="190034" y="0"/>
                    <a:pt x="367748" y="0"/>
                  </a:cubicBezTo>
                  <a:close/>
                </a:path>
              </a:pathLst>
            </a:custGeom>
            <a:gradFill>
              <a:gsLst>
                <a:gs pos="0">
                  <a:schemeClr val="accent2"/>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6055" indent="-186055" algn="l" defTabSz="742950" rtl="0" eaLnBrk="1" latinLnBrk="0" hangingPunct="1">
        <a:lnSpc>
          <a:spcPct val="90000"/>
        </a:lnSpc>
        <a:spcBef>
          <a:spcPts val="815"/>
        </a:spcBef>
        <a:buFont typeface="Arial" panose="020B0604020202020204" pitchFamily="34" charset="0"/>
        <a:buChar char="•"/>
        <a:defRPr sz="2275" kern="1200">
          <a:solidFill>
            <a:schemeClr val="tx1"/>
          </a:solidFill>
          <a:latin typeface="+mn-lt"/>
          <a:ea typeface="+mn-ea"/>
          <a:cs typeface="+mn-cs"/>
        </a:defRPr>
      </a:lvl1pPr>
      <a:lvl2pPr marL="557530" indent="-186055" algn="l" defTabSz="742950" rtl="0" eaLnBrk="1" latinLnBrk="0" hangingPunct="1">
        <a:lnSpc>
          <a:spcPct val="90000"/>
        </a:lnSpc>
        <a:spcBef>
          <a:spcPts val="405"/>
        </a:spcBef>
        <a:buFont typeface="Arial" panose="020B0604020202020204" pitchFamily="34" charset="0"/>
        <a:buChar char="•"/>
        <a:defRPr sz="1950" kern="1200">
          <a:solidFill>
            <a:schemeClr val="tx1"/>
          </a:solidFill>
          <a:latin typeface="+mn-lt"/>
          <a:ea typeface="+mn-ea"/>
          <a:cs typeface="+mn-cs"/>
        </a:defRPr>
      </a:lvl2pPr>
      <a:lvl3pPr marL="929005" indent="-186055" algn="l" defTabSz="742950" rtl="0" eaLnBrk="1" latinLnBrk="0" hangingPunct="1">
        <a:lnSpc>
          <a:spcPct val="90000"/>
        </a:lnSpc>
        <a:spcBef>
          <a:spcPts val="405"/>
        </a:spcBef>
        <a:buFont typeface="Arial" panose="020B0604020202020204" pitchFamily="34" charset="0"/>
        <a:buChar char="•"/>
        <a:defRPr sz="1625" kern="1200">
          <a:solidFill>
            <a:schemeClr val="tx1"/>
          </a:solidFill>
          <a:latin typeface="+mn-lt"/>
          <a:ea typeface="+mn-ea"/>
          <a:cs typeface="+mn-cs"/>
        </a:defRPr>
      </a:lvl3pPr>
      <a:lvl4pPr marL="13004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4pPr>
      <a:lvl5pPr marL="16719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5pPr>
      <a:lvl6pPr marL="204343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6pPr>
      <a:lvl7pPr marL="241490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7pPr>
      <a:lvl8pPr marL="2786380"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8pPr>
      <a:lvl9pPr marL="3157855" indent="-186055" algn="l" defTabSz="742950" rtl="0" eaLnBrk="1" latinLnBrk="0" hangingPunct="1">
        <a:lnSpc>
          <a:spcPct val="90000"/>
        </a:lnSpc>
        <a:spcBef>
          <a:spcPts val="405"/>
        </a:spcBef>
        <a:buFont typeface="Arial" panose="020B0604020202020204" pitchFamily="34" charset="0"/>
        <a:buChar char="•"/>
        <a:defRPr sz="1465" kern="1200">
          <a:solidFill>
            <a:schemeClr val="tx1"/>
          </a:solidFill>
          <a:latin typeface="+mn-lt"/>
          <a:ea typeface="+mn-ea"/>
          <a:cs typeface="+mn-cs"/>
        </a:defRPr>
      </a:lvl9pPr>
    </p:bodyStyle>
    <p:otherStyle>
      <a:defPPr>
        <a:defRPr lang="zh-CN"/>
      </a:defPPr>
      <a:lvl1pPr marL="0" algn="l" defTabSz="742950" rtl="0" eaLnBrk="1" latinLnBrk="0" hangingPunct="1">
        <a:defRPr sz="1465" kern="1200">
          <a:solidFill>
            <a:schemeClr val="tx1"/>
          </a:solidFill>
          <a:latin typeface="+mn-lt"/>
          <a:ea typeface="+mn-ea"/>
          <a:cs typeface="+mn-cs"/>
        </a:defRPr>
      </a:lvl1pPr>
      <a:lvl2pPr marL="371475" algn="l" defTabSz="742950" rtl="0" eaLnBrk="1" latinLnBrk="0" hangingPunct="1">
        <a:defRPr sz="1465" kern="1200">
          <a:solidFill>
            <a:schemeClr val="tx1"/>
          </a:solidFill>
          <a:latin typeface="+mn-lt"/>
          <a:ea typeface="+mn-ea"/>
          <a:cs typeface="+mn-cs"/>
        </a:defRPr>
      </a:lvl2pPr>
      <a:lvl3pPr marL="742950" algn="l" defTabSz="742950" rtl="0" eaLnBrk="1" latinLnBrk="0" hangingPunct="1">
        <a:defRPr sz="1465" kern="1200">
          <a:solidFill>
            <a:schemeClr val="tx1"/>
          </a:solidFill>
          <a:latin typeface="+mn-lt"/>
          <a:ea typeface="+mn-ea"/>
          <a:cs typeface="+mn-cs"/>
        </a:defRPr>
      </a:lvl3pPr>
      <a:lvl4pPr marL="1114425" algn="l" defTabSz="742950" rtl="0" eaLnBrk="1" latinLnBrk="0" hangingPunct="1">
        <a:defRPr sz="1465" kern="1200">
          <a:solidFill>
            <a:schemeClr val="tx1"/>
          </a:solidFill>
          <a:latin typeface="+mn-lt"/>
          <a:ea typeface="+mn-ea"/>
          <a:cs typeface="+mn-cs"/>
        </a:defRPr>
      </a:lvl4pPr>
      <a:lvl5pPr marL="1485900" algn="l" defTabSz="742950" rtl="0" eaLnBrk="1" latinLnBrk="0" hangingPunct="1">
        <a:defRPr sz="1465" kern="1200">
          <a:solidFill>
            <a:schemeClr val="tx1"/>
          </a:solidFill>
          <a:latin typeface="+mn-lt"/>
          <a:ea typeface="+mn-ea"/>
          <a:cs typeface="+mn-cs"/>
        </a:defRPr>
      </a:lvl5pPr>
      <a:lvl6pPr marL="1857375" algn="l" defTabSz="742950" rtl="0" eaLnBrk="1" latinLnBrk="0" hangingPunct="1">
        <a:defRPr sz="1465" kern="1200">
          <a:solidFill>
            <a:schemeClr val="tx1"/>
          </a:solidFill>
          <a:latin typeface="+mn-lt"/>
          <a:ea typeface="+mn-ea"/>
          <a:cs typeface="+mn-cs"/>
        </a:defRPr>
      </a:lvl6pPr>
      <a:lvl7pPr marL="2228850" algn="l" defTabSz="742950" rtl="0" eaLnBrk="1" latinLnBrk="0" hangingPunct="1">
        <a:defRPr sz="1465" kern="1200">
          <a:solidFill>
            <a:schemeClr val="tx1"/>
          </a:solidFill>
          <a:latin typeface="+mn-lt"/>
          <a:ea typeface="+mn-ea"/>
          <a:cs typeface="+mn-cs"/>
        </a:defRPr>
      </a:lvl7pPr>
      <a:lvl8pPr marL="2600325" algn="l" defTabSz="742950" rtl="0" eaLnBrk="1" latinLnBrk="0" hangingPunct="1">
        <a:defRPr sz="1465" kern="1200">
          <a:solidFill>
            <a:schemeClr val="tx1"/>
          </a:solidFill>
          <a:latin typeface="+mn-lt"/>
          <a:ea typeface="+mn-ea"/>
          <a:cs typeface="+mn-cs"/>
        </a:defRPr>
      </a:lvl8pPr>
      <a:lvl9pPr marL="2971800" algn="l" defTabSz="742950" rtl="0" eaLnBrk="1" latinLnBrk="0" hangingPunct="1">
        <a:defRPr sz="14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C9"/>
        </a:solidFill>
        <a:effectLst/>
      </p:bgPr>
    </p:bg>
    <p:spTree>
      <p:nvGrpSpPr>
        <p:cNvPr id="1" name=""/>
        <p:cNvGrpSpPr/>
        <p:nvPr/>
      </p:nvGrpSpPr>
      <p:grpSpPr>
        <a:xfrm>
          <a:off x="0" y="0"/>
          <a:ext cx="0" cy="0"/>
          <a:chOff x="0" y="0"/>
          <a:chExt cx="0" cy="0"/>
        </a:xfrm>
      </p:grpSpPr>
      <p:sp>
        <p:nvSpPr>
          <p:cNvPr id="12" name="文本框 11"/>
          <p:cNvSpPr txBox="1"/>
          <p:nvPr/>
        </p:nvSpPr>
        <p:spPr>
          <a:xfrm>
            <a:off x="712706" y="2712018"/>
            <a:ext cx="4154984" cy="83099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6000" b="0" i="0" u="none" strike="noStrike" cap="none" spc="0" normalizeH="0" baseline="0">
                <a:ln>
                  <a:noFill/>
                </a:ln>
                <a:gradFill>
                  <a:gsLst>
                    <a:gs pos="0">
                      <a:prstClr val="white"/>
                    </a:gs>
                    <a:gs pos="100000">
                      <a:schemeClr val="accent1">
                        <a:lumMod val="60000"/>
                        <a:lumOff val="40000"/>
                      </a:schemeClr>
                    </a:gs>
                  </a:gsLst>
                  <a:lin ang="5400000" scaled="1"/>
                </a:gradFill>
                <a:effectLst>
                  <a:outerShdw blurRad="203200" dist="76200" dir="2700000" algn="tl" rotWithShape="0">
                    <a:prstClr val="black">
                      <a:alpha val="32000"/>
                    </a:prstClr>
                  </a:outerShdw>
                </a:effectLst>
                <a:uLnTx/>
                <a:uFillTx/>
                <a:latin typeface="OPPOSans H"/>
                <a:ea typeface="OPPOSans H"/>
                <a:cs typeface="阿里巴巴普惠体 Medium" panose="00020600040101010101" pitchFamily="18" charset="-122"/>
              </a:defRPr>
            </a:lvl1pPr>
          </a:lstStyle>
          <a:p>
            <a:r>
              <a:rPr lang="zh-CN" altLang="en-US" sz="5400" dirty="0">
                <a:gradFill flip="none" rotWithShape="1">
                  <a:gsLst>
                    <a:gs pos="0">
                      <a:prstClr val="white"/>
                    </a:gs>
                    <a:gs pos="99000">
                      <a:schemeClr val="accent1">
                        <a:lumMod val="60000"/>
                        <a:lumOff val="40000"/>
                      </a:schemeClr>
                    </a:gs>
                  </a:gsLst>
                  <a:lin ang="18900000" scaled="1"/>
                  <a:tileRect/>
                </a:gradFill>
                <a:effectLst/>
                <a:latin typeface="+mj-ea"/>
                <a:ea typeface="+mj-ea"/>
              </a:rPr>
              <a:t>项目评价系统</a:t>
            </a:r>
          </a:p>
        </p:txBody>
      </p:sp>
      <p:sp>
        <p:nvSpPr>
          <p:cNvPr id="15" name="文本框 14"/>
          <p:cNvSpPr txBox="1"/>
          <p:nvPr/>
        </p:nvSpPr>
        <p:spPr>
          <a:xfrm>
            <a:off x="712706" y="1881021"/>
            <a:ext cx="7617470" cy="83099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6000" b="0" i="0" u="none" strike="noStrike" cap="none" spc="0" normalizeH="0" baseline="0">
                <a:ln>
                  <a:noFill/>
                </a:ln>
                <a:gradFill>
                  <a:gsLst>
                    <a:gs pos="0">
                      <a:prstClr val="white"/>
                    </a:gs>
                    <a:gs pos="100000">
                      <a:schemeClr val="accent1">
                        <a:lumMod val="60000"/>
                        <a:lumOff val="40000"/>
                      </a:schemeClr>
                    </a:gs>
                  </a:gsLst>
                  <a:lin ang="5400000" scaled="1"/>
                </a:gradFill>
                <a:effectLst>
                  <a:outerShdw blurRad="203200" dist="76200" dir="2700000" algn="tl" rotWithShape="0">
                    <a:prstClr val="black">
                      <a:alpha val="32000"/>
                    </a:prstClr>
                  </a:outerShdw>
                </a:effectLst>
                <a:uLnTx/>
                <a:uFillTx/>
                <a:latin typeface="OPPOSans H"/>
                <a:ea typeface="OPPOSans H"/>
                <a:cs typeface="阿里巴巴普惠体 Medium" panose="00020600040101010101" pitchFamily="18" charset="-122"/>
              </a:defRPr>
            </a:lvl1pPr>
          </a:lstStyle>
          <a:p>
            <a:r>
              <a:rPr lang="zh-CN" altLang="en-US" sz="5400" dirty="0">
                <a:gradFill flip="none" rotWithShape="1">
                  <a:gsLst>
                    <a:gs pos="0">
                      <a:prstClr val="white"/>
                    </a:gs>
                    <a:gs pos="99000">
                      <a:schemeClr val="accent1">
                        <a:lumMod val="60000"/>
                        <a:lumOff val="40000"/>
                      </a:schemeClr>
                    </a:gs>
                  </a:gsLst>
                  <a:lin ang="18900000" scaled="1"/>
                  <a:tileRect/>
                </a:gradFill>
                <a:effectLst/>
                <a:latin typeface="+mj-ea"/>
                <a:ea typeface="+mj-ea"/>
              </a:rPr>
              <a:t>基于开源社区时序数据的</a:t>
            </a:r>
          </a:p>
        </p:txBody>
      </p:sp>
      <p:grpSp>
        <p:nvGrpSpPr>
          <p:cNvPr id="3" name="组合 2"/>
          <p:cNvGrpSpPr/>
          <p:nvPr/>
        </p:nvGrpSpPr>
        <p:grpSpPr>
          <a:xfrm>
            <a:off x="747430" y="3789643"/>
            <a:ext cx="5348569" cy="589726"/>
            <a:chOff x="747430" y="3789643"/>
            <a:chExt cx="5348569" cy="589726"/>
          </a:xfrm>
        </p:grpSpPr>
        <p:sp>
          <p:nvSpPr>
            <p:cNvPr id="57" name="任意多边形: 形状 56"/>
            <p:cNvSpPr/>
            <p:nvPr/>
          </p:nvSpPr>
          <p:spPr bwMode="auto">
            <a:xfrm>
              <a:off x="747430" y="3789643"/>
              <a:ext cx="5348569" cy="589726"/>
            </a:xfrm>
            <a:custGeom>
              <a:avLst/>
              <a:gdLst>
                <a:gd name="T0" fmla="*/ 51 w 2591"/>
                <a:gd name="T1" fmla="*/ 0 h 256"/>
                <a:gd name="T2" fmla="*/ 0 w 2591"/>
                <a:gd name="T3" fmla="*/ 52 h 256"/>
                <a:gd name="T4" fmla="*/ 0 w 2591"/>
                <a:gd name="T5" fmla="*/ 256 h 256"/>
                <a:gd name="T6" fmla="*/ 2540 w 2591"/>
                <a:gd name="T7" fmla="*/ 256 h 256"/>
                <a:gd name="T8" fmla="*/ 2591 w 2591"/>
                <a:gd name="T9" fmla="*/ 206 h 256"/>
                <a:gd name="T10" fmla="*/ 2591 w 2591"/>
                <a:gd name="T11" fmla="*/ 0 h 256"/>
                <a:gd name="T12" fmla="*/ 51 w 2591"/>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2591" h="256">
                  <a:moveTo>
                    <a:pt x="51" y="0"/>
                  </a:moveTo>
                  <a:lnTo>
                    <a:pt x="0" y="52"/>
                  </a:lnTo>
                  <a:lnTo>
                    <a:pt x="0" y="256"/>
                  </a:lnTo>
                  <a:lnTo>
                    <a:pt x="2540" y="256"/>
                  </a:lnTo>
                  <a:lnTo>
                    <a:pt x="2591" y="206"/>
                  </a:lnTo>
                  <a:lnTo>
                    <a:pt x="2591" y="0"/>
                  </a:lnTo>
                  <a:lnTo>
                    <a:pt x="51" y="0"/>
                  </a:lnTo>
                  <a:close/>
                </a:path>
              </a:pathLst>
            </a:custGeom>
            <a:noFill/>
            <a:ln w="14288"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58" name="任意多边形: 形状 57"/>
            <p:cNvSpPr/>
            <p:nvPr/>
          </p:nvSpPr>
          <p:spPr bwMode="auto">
            <a:xfrm>
              <a:off x="5555081" y="3980842"/>
              <a:ext cx="539750" cy="398526"/>
            </a:xfrm>
            <a:custGeom>
              <a:avLst/>
              <a:gdLst>
                <a:gd name="T0" fmla="*/ 0 w 340"/>
                <a:gd name="T1" fmla="*/ 173 h 173"/>
                <a:gd name="T2" fmla="*/ 289 w 340"/>
                <a:gd name="T3" fmla="*/ 173 h 173"/>
                <a:gd name="T4" fmla="*/ 340 w 340"/>
                <a:gd name="T5" fmla="*/ 123 h 173"/>
                <a:gd name="T6" fmla="*/ 340 w 340"/>
                <a:gd name="T7" fmla="*/ 0 h 173"/>
              </a:gdLst>
              <a:ahLst/>
              <a:cxnLst>
                <a:cxn ang="0">
                  <a:pos x="T0" y="T1"/>
                </a:cxn>
                <a:cxn ang="0">
                  <a:pos x="T2" y="T3"/>
                </a:cxn>
                <a:cxn ang="0">
                  <a:pos x="T4" y="T5"/>
                </a:cxn>
                <a:cxn ang="0">
                  <a:pos x="T6" y="T7"/>
                </a:cxn>
              </a:cxnLst>
              <a:rect l="0" t="0" r="r" b="b"/>
              <a:pathLst>
                <a:path w="340" h="173">
                  <a:moveTo>
                    <a:pt x="0" y="173"/>
                  </a:moveTo>
                  <a:lnTo>
                    <a:pt x="289" y="173"/>
                  </a:lnTo>
                  <a:lnTo>
                    <a:pt x="340" y="123"/>
                  </a:lnTo>
                  <a:lnTo>
                    <a:pt x="340" y="0"/>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59" name="任意多边形: 形状 58"/>
            <p:cNvSpPr/>
            <p:nvPr/>
          </p:nvSpPr>
          <p:spPr bwMode="auto">
            <a:xfrm>
              <a:off x="747431" y="4176651"/>
              <a:ext cx="138113"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131" name="文本框 130"/>
            <p:cNvSpPr txBox="1"/>
            <p:nvPr/>
          </p:nvSpPr>
          <p:spPr>
            <a:xfrm>
              <a:off x="3726268" y="3954116"/>
              <a:ext cx="65" cy="276999"/>
            </a:xfrm>
            <a:prstGeom prst="rect">
              <a:avLst/>
            </a:prstGeom>
            <a:noFill/>
          </p:spPr>
          <p:txBody>
            <a:bodyPr wrap="none" lIns="0" tIns="0" rIns="0" bIns="0" rtlCol="0" anchor="t">
              <a:spAutoFit/>
            </a:bodyPr>
            <a:lstStyle/>
            <a:p>
              <a:pPr algn="l"/>
              <a:endParaRPr lang="zh-CN" altLang="en-US" dirty="0">
                <a:solidFill>
                  <a:schemeClr val="bg1"/>
                </a:solidFill>
              </a:endParaRPr>
            </a:p>
          </p:txBody>
        </p:sp>
        <p:sp>
          <p:nvSpPr>
            <p:cNvPr id="133" name="文本框 132"/>
            <p:cNvSpPr txBox="1"/>
            <p:nvPr/>
          </p:nvSpPr>
          <p:spPr>
            <a:xfrm>
              <a:off x="934930" y="3954116"/>
              <a:ext cx="1154162" cy="276999"/>
            </a:xfrm>
            <a:prstGeom prst="rect">
              <a:avLst/>
            </a:prstGeom>
            <a:noFill/>
          </p:spPr>
          <p:txBody>
            <a:bodyPr wrap="none" lIns="0" tIns="0" rIns="0" bIns="0" rtlCol="0" anchor="t">
              <a:spAutoFit/>
            </a:bodyPr>
            <a:lstStyle/>
            <a:p>
              <a:pPr algn="l"/>
              <a:r>
                <a:rPr lang="zh-CN" altLang="en-US" dirty="0">
                  <a:solidFill>
                    <a:schemeClr val="bg1"/>
                  </a:solidFill>
                </a:rPr>
                <a:t>啊对对对队</a:t>
              </a:r>
            </a:p>
          </p:txBody>
        </p:sp>
      </p:grpSp>
      <p:pic>
        <p:nvPicPr>
          <p:cNvPr id="136" name="图片 13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32789" y="1711048"/>
            <a:ext cx="1029283" cy="617569"/>
          </a:xfrm>
          <a:prstGeom prst="rect">
            <a:avLst/>
          </a:prstGeom>
        </p:spPr>
      </p:pic>
      <p:grpSp>
        <p:nvGrpSpPr>
          <p:cNvPr id="320" name="组合 319"/>
          <p:cNvGrpSpPr/>
          <p:nvPr/>
        </p:nvGrpSpPr>
        <p:grpSpPr>
          <a:xfrm>
            <a:off x="747431" y="5373991"/>
            <a:ext cx="833120" cy="68579"/>
            <a:chOff x="953317" y="5029201"/>
            <a:chExt cx="833120" cy="416560"/>
          </a:xfrm>
        </p:grpSpPr>
        <p:sp>
          <p:nvSpPr>
            <p:cNvPr id="10" name="矩形 9"/>
            <p:cNvSpPr/>
            <p:nvPr/>
          </p:nvSpPr>
          <p:spPr>
            <a:xfrm>
              <a:off x="953317" y="5029201"/>
              <a:ext cx="416560" cy="41656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8" name="矩形 317"/>
            <p:cNvSpPr/>
            <p:nvPr/>
          </p:nvSpPr>
          <p:spPr>
            <a:xfrm>
              <a:off x="1369877" y="5029201"/>
              <a:ext cx="416560" cy="41656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6" name="文本框 15"/>
          <p:cNvSpPr txBox="1"/>
          <p:nvPr/>
        </p:nvSpPr>
        <p:spPr>
          <a:xfrm>
            <a:off x="5039961" y="3068357"/>
            <a:ext cx="3852073" cy="276999"/>
          </a:xfrm>
          <a:prstGeom prst="rect">
            <a:avLst/>
          </a:prstGeom>
          <a:noFill/>
        </p:spPr>
        <p:txBody>
          <a:bodyPr wrap="square" lIns="0" tIns="0" rIns="0" bIns="0" rtlCol="0" anchor="t">
            <a:spAutoFit/>
          </a:bodyPr>
          <a:lstStyle/>
          <a:p>
            <a:pPr algn="dist"/>
            <a:r>
              <a:rPr lang="en-US" altLang="zh-CN" sz="1800" dirty="0">
                <a:ln w="3175">
                  <a:noFill/>
                </a:ln>
                <a:solidFill>
                  <a:schemeClr val="accent1"/>
                </a:solidFill>
                <a:effectLst/>
                <a:latin typeface="+mn-ea"/>
              </a:rPr>
              <a:t>GRADUATION DEFENSE</a:t>
            </a:r>
            <a:endParaRPr lang="zh-CN" altLang="en-US" sz="1800" dirty="0">
              <a:ln w="3175">
                <a:noFill/>
              </a:ln>
              <a:solidFill>
                <a:schemeClr val="accent1"/>
              </a:solidFill>
              <a:effectLst/>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7563" y="2116684"/>
            <a:ext cx="8638500" cy="2624631"/>
            <a:chOff x="3037563" y="2116684"/>
            <a:chExt cx="8638500" cy="2624631"/>
          </a:xfrm>
        </p:grpSpPr>
        <p:sp>
          <p:nvSpPr>
            <p:cNvPr id="15" name="矩形: 剪去对角 14"/>
            <p:cNvSpPr/>
            <p:nvPr/>
          </p:nvSpPr>
          <p:spPr>
            <a:xfrm flipH="1">
              <a:off x="3037563" y="2116684"/>
              <a:ext cx="8633321" cy="2618293"/>
            </a:xfrm>
            <a:prstGeom prst="snip2DiagRect">
              <a:avLst/>
            </a:prstGeom>
            <a:no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任意多边形: 形状 15"/>
            <p:cNvSpPr/>
            <p:nvPr/>
          </p:nvSpPr>
          <p:spPr bwMode="auto">
            <a:xfrm>
              <a:off x="3037563" y="4382246"/>
              <a:ext cx="313531" cy="352729"/>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71819" cap="flat">
              <a:solidFill>
                <a:schemeClr val="accent1"/>
              </a:solidFill>
              <a:prstDash val="solid"/>
              <a:miter lim="800000"/>
            </a:ln>
            <a:effectLst/>
            <a:extLst>
              <a:ext uri="{909E8E84-426E-40DD-AFC4-6F175D3DCCD1}">
                <a14:hiddenFill xmlns:a14="http://schemas.microsoft.com/office/drawing/2010/main">
                  <a:solidFill>
                    <a:srgbClr val="FFFFFF"/>
                  </a:solidFill>
                </a14:hiddenFill>
              </a:ext>
            </a:extLst>
          </p:spPr>
          <p:txBody>
            <a:bodyPr vert="horz" wrap="square" lIns="159106" tIns="79553" rIns="159106" bIns="79553" numCol="1" anchor="t" anchorCtr="0" compatLnSpc="1">
              <a:spAutoFit/>
            </a:bodyPr>
            <a:lstStyle/>
            <a:p>
              <a:endParaRPr lang="zh-CN" altLang="en-US" sz="3130"/>
            </a:p>
          </p:txBody>
        </p:sp>
        <p:sp>
          <p:nvSpPr>
            <p:cNvPr id="17" name="任意多边形: 形状 16"/>
            <p:cNvSpPr/>
            <p:nvPr/>
          </p:nvSpPr>
          <p:spPr>
            <a:xfrm>
              <a:off x="10580517" y="3919269"/>
              <a:ext cx="1095546" cy="822046"/>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71819"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59106" tIns="79553" rIns="159106" bIns="79553" rtlCol="0" anchor="ctr">
              <a:spAutoFit/>
            </a:bodyPr>
            <a:lstStyle/>
            <a:p>
              <a:pPr algn="ctr"/>
              <a:endParaRPr lang="zh-CN" altLang="en-US" sz="3130"/>
            </a:p>
          </p:txBody>
        </p:sp>
      </p:grpSp>
      <p:sp>
        <p:nvSpPr>
          <p:cNvPr id="18" name="文本框 17"/>
          <p:cNvSpPr txBox="1"/>
          <p:nvPr/>
        </p:nvSpPr>
        <p:spPr>
          <a:xfrm>
            <a:off x="5915229" y="2822446"/>
            <a:ext cx="5241273" cy="1015663"/>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pPr algn="dist"/>
            <a:r>
              <a:rPr lang="zh-CN" altLang="en-US" sz="6600" dirty="0">
                <a:gradFill flip="none" rotWithShape="1">
                  <a:gsLst>
                    <a:gs pos="0">
                      <a:prstClr val="white"/>
                    </a:gs>
                    <a:gs pos="99000">
                      <a:schemeClr val="accent1">
                        <a:lumMod val="60000"/>
                        <a:lumOff val="40000"/>
                      </a:schemeClr>
                    </a:gs>
                  </a:gsLst>
                  <a:lin ang="13500000" scaled="1"/>
                  <a:tileRect/>
                </a:gradFill>
                <a:latin typeface="+mj-ea"/>
                <a:ea typeface="+mj-ea"/>
              </a:rPr>
              <a:t>研究内容方法</a:t>
            </a:r>
          </a:p>
        </p:txBody>
      </p:sp>
      <p:sp>
        <p:nvSpPr>
          <p:cNvPr id="19" name="文本框 18"/>
          <p:cNvSpPr txBox="1"/>
          <p:nvPr/>
        </p:nvSpPr>
        <p:spPr>
          <a:xfrm>
            <a:off x="5968733" y="3876951"/>
            <a:ext cx="5187769" cy="341231"/>
          </a:xfrm>
          <a:prstGeom prst="rect">
            <a:avLst/>
          </a:prstGeom>
          <a:noFill/>
          <a:effectLst/>
        </p:spPr>
        <p:txBody>
          <a:bodyPr wrap="square" lIns="0" tIns="0" rIns="0" bIns="0" rtlCol="0" anchor="t">
            <a:spAutoFit/>
          </a:bodyPr>
          <a:lstStyle/>
          <a:p>
            <a:pPr algn="dist"/>
            <a:r>
              <a:rPr lang="en-US" altLang="zh-CN" sz="2000">
                <a:solidFill>
                  <a:schemeClr val="bg1"/>
                </a:solidFill>
                <a:latin typeface="+mn-ea"/>
              </a:rPr>
              <a:t>Research Ideas And Methods</a:t>
            </a:r>
            <a:endParaRPr lang="en-US" altLang="zh-CN" sz="2000" dirty="0">
              <a:solidFill>
                <a:schemeClr val="bg1"/>
              </a:solidFill>
              <a:latin typeface="+mn-ea"/>
            </a:endParaRPr>
          </a:p>
        </p:txBody>
      </p:sp>
      <p:sp>
        <p:nvSpPr>
          <p:cNvPr id="20" name="文本框 19"/>
          <p:cNvSpPr txBox="1"/>
          <p:nvPr/>
        </p:nvSpPr>
        <p:spPr>
          <a:xfrm>
            <a:off x="3032527" y="2700313"/>
            <a:ext cx="2521338" cy="1600438"/>
          </a:xfrm>
          <a:prstGeom prst="rect">
            <a:avLst/>
          </a:prstGeom>
          <a:noFill/>
          <a:effectLst/>
        </p:spPr>
        <p:txBody>
          <a:bodyPr wrap="square" lIns="0" tIns="0" rIns="0" bIns="0" rtlCol="0" anchor="t">
            <a:spAutoFit/>
          </a:bodyPr>
          <a:lstStyle/>
          <a:p>
            <a:pPr algn="ctr"/>
            <a:r>
              <a:rPr lang="en-US" altLang="zh-CN" sz="10400" dirty="0">
                <a:gradFill flip="none" rotWithShape="1">
                  <a:gsLst>
                    <a:gs pos="0">
                      <a:prstClr val="white"/>
                    </a:gs>
                    <a:gs pos="100000">
                      <a:schemeClr val="accent1">
                        <a:lumMod val="60000"/>
                        <a:lumOff val="40000"/>
                      </a:schemeClr>
                    </a:gs>
                  </a:gsLst>
                  <a:lin ang="13500000" scaled="1"/>
                  <a:tileRect/>
                </a:gradFill>
                <a:latin typeface="+mj-ea"/>
                <a:ea typeface="+mj-ea"/>
              </a:rPr>
              <a:t>02</a:t>
            </a:r>
            <a:endParaRPr lang="zh-CN" altLang="en-US" sz="1253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21" name="图片 20"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33813" y="3036744"/>
            <a:ext cx="1615149" cy="1004781"/>
          </a:xfrm>
          <a:prstGeom prst="rect">
            <a:avLst/>
          </a:prstGeom>
          <a:effectLst/>
        </p:spPr>
      </p:pic>
      <p:sp>
        <p:nvSpPr>
          <p:cNvPr id="23" name="文本框 22"/>
          <p:cNvSpPr txBox="1"/>
          <p:nvPr/>
        </p:nvSpPr>
        <p:spPr>
          <a:xfrm>
            <a:off x="5819687" y="1211267"/>
            <a:ext cx="6016043" cy="1231106"/>
          </a:xfrm>
          <a:prstGeom prst="rect">
            <a:avLst/>
          </a:prstGeom>
          <a:noFill/>
        </p:spPr>
        <p:txBody>
          <a:bodyPr wrap="square" lIns="0" tIns="0" rIns="0" bIns="0" rtlCol="0" anchor="t">
            <a:spAutoFit/>
          </a:bodyPr>
          <a:lstStyle/>
          <a:p>
            <a:r>
              <a:rPr lang="en-US" altLang="zh-CN" sz="8000" dirty="0">
                <a:ln>
                  <a:gradFill>
                    <a:gsLst>
                      <a:gs pos="66000">
                        <a:schemeClr val="accent1">
                          <a:alpha val="50000"/>
                        </a:schemeClr>
                      </a:gs>
                      <a:gs pos="75000">
                        <a:schemeClr val="accent1">
                          <a:alpha val="0"/>
                        </a:schemeClr>
                      </a:gs>
                    </a:gsLst>
                    <a:lin ang="5400000" scaled="1"/>
                  </a:gradFill>
                </a:ln>
                <a:noFill/>
                <a:latin typeface="+mj-ea"/>
                <a:ea typeface="+mj-ea"/>
              </a:rPr>
              <a:t>PART TWO</a:t>
            </a:r>
            <a:endParaRPr lang="zh-CN" altLang="en-US" sz="8000" dirty="0">
              <a:ln>
                <a:gradFill>
                  <a:gsLst>
                    <a:gs pos="66000">
                      <a:schemeClr val="accent1">
                        <a:alpha val="50000"/>
                      </a:schemeClr>
                    </a:gs>
                    <a:gs pos="75000">
                      <a:schemeClr val="accent1">
                        <a:alpha val="0"/>
                      </a:schemeClr>
                    </a:gs>
                  </a:gsLst>
                  <a:lin ang="5400000" scaled="1"/>
                </a:gradFill>
              </a:ln>
              <a:no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pAutoFit/>
          </a:bodyPr>
          <a:lstStyle/>
          <a:p>
            <a:r>
              <a:rPr lang="en-US" altLang="zh-CN" dirty="0"/>
              <a:t>2.1 </a:t>
            </a:r>
            <a:r>
              <a:rPr lang="zh-CN" altLang="en-US" dirty="0"/>
              <a:t>研究内容</a:t>
            </a:r>
          </a:p>
        </p:txBody>
      </p:sp>
      <p:grpSp>
        <p:nvGrpSpPr>
          <p:cNvPr id="112" name="组合 111"/>
          <p:cNvGrpSpPr/>
          <p:nvPr/>
        </p:nvGrpSpPr>
        <p:grpSpPr>
          <a:xfrm>
            <a:off x="4740909" y="1539867"/>
            <a:ext cx="2710180" cy="2740660"/>
            <a:chOff x="1248410" y="1794510"/>
            <a:chExt cx="2710180" cy="2740660"/>
          </a:xfrm>
        </p:grpSpPr>
        <p:grpSp>
          <p:nvGrpSpPr>
            <p:cNvPr id="115" name="组合 114"/>
            <p:cNvGrpSpPr/>
            <p:nvPr/>
          </p:nvGrpSpPr>
          <p:grpSpPr>
            <a:xfrm>
              <a:off x="1248410" y="1929130"/>
              <a:ext cx="2710180" cy="2470150"/>
              <a:chOff x="1966" y="3038"/>
              <a:chExt cx="4268" cy="3890"/>
            </a:xfrm>
          </p:grpSpPr>
          <p:sp>
            <p:nvSpPr>
              <p:cNvPr id="123" name="任意多边形: 形状 122"/>
              <p:cNvSpPr/>
              <p:nvPr/>
            </p:nvSpPr>
            <p:spPr>
              <a:xfrm>
                <a:off x="1966" y="3040"/>
                <a:ext cx="1226" cy="3888"/>
              </a:xfrm>
              <a:custGeom>
                <a:avLst/>
                <a:gdLst>
                  <a:gd name="connsiteX0" fmla="*/ 618 w 618"/>
                  <a:gd name="connsiteY0" fmla="*/ 1960 h 1960"/>
                  <a:gd name="connsiteX1" fmla="*/ 0 w 618"/>
                  <a:gd name="connsiteY1" fmla="*/ 1603 h 1960"/>
                  <a:gd name="connsiteX2" fmla="*/ 2 w 618"/>
                  <a:gd name="connsiteY2" fmla="*/ 358 h 1960"/>
                  <a:gd name="connsiteX3" fmla="*/ 618 w 618"/>
                  <a:gd name="connsiteY3" fmla="*/ 0 h 1960"/>
                </a:gdLst>
                <a:ahLst/>
                <a:cxnLst>
                  <a:cxn ang="0">
                    <a:pos x="connsiteX0" y="connsiteY0"/>
                  </a:cxn>
                  <a:cxn ang="0">
                    <a:pos x="connsiteX1" y="connsiteY1"/>
                  </a:cxn>
                  <a:cxn ang="0">
                    <a:pos x="connsiteX2" y="connsiteY2"/>
                  </a:cxn>
                  <a:cxn ang="0">
                    <a:pos x="connsiteX3" y="connsiteY3"/>
                  </a:cxn>
                </a:cxnLst>
                <a:rect l="l" t="t" r="r" b="b"/>
                <a:pathLst>
                  <a:path w="618" h="1960">
                    <a:moveTo>
                      <a:pt x="618" y="1960"/>
                    </a:moveTo>
                    <a:lnTo>
                      <a:pt x="0" y="1603"/>
                    </a:lnTo>
                    <a:lnTo>
                      <a:pt x="2" y="358"/>
                    </a:lnTo>
                    <a:lnTo>
                      <a:pt x="618" y="0"/>
                    </a:lnTo>
                  </a:path>
                </a:pathLst>
              </a:custGeom>
              <a:noFill/>
              <a:ln w="12700">
                <a:solidFill>
                  <a:schemeClr val="accent2">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sp>
            <p:nvSpPr>
              <p:cNvPr id="124" name="任意多边形: 形状 123"/>
              <p:cNvSpPr/>
              <p:nvPr/>
            </p:nvSpPr>
            <p:spPr>
              <a:xfrm>
                <a:off x="5008" y="3038"/>
                <a:ext cx="1226" cy="3886"/>
              </a:xfrm>
              <a:custGeom>
                <a:avLst/>
                <a:gdLst>
                  <a:gd name="connsiteX0" fmla="*/ 0 w 618"/>
                  <a:gd name="connsiteY0" fmla="*/ 0 h 1959"/>
                  <a:gd name="connsiteX1" fmla="*/ 618 w 618"/>
                  <a:gd name="connsiteY1" fmla="*/ 358 h 1959"/>
                  <a:gd name="connsiteX2" fmla="*/ 616 w 618"/>
                  <a:gd name="connsiteY2" fmla="*/ 1601 h 1959"/>
                  <a:gd name="connsiteX3" fmla="*/ 0 w 618"/>
                  <a:gd name="connsiteY3" fmla="*/ 1959 h 1959"/>
                </a:gdLst>
                <a:ahLst/>
                <a:cxnLst>
                  <a:cxn ang="0">
                    <a:pos x="connsiteX0" y="connsiteY0"/>
                  </a:cxn>
                  <a:cxn ang="0">
                    <a:pos x="connsiteX1" y="connsiteY1"/>
                  </a:cxn>
                  <a:cxn ang="0">
                    <a:pos x="connsiteX2" y="connsiteY2"/>
                  </a:cxn>
                  <a:cxn ang="0">
                    <a:pos x="connsiteX3" y="connsiteY3"/>
                  </a:cxn>
                </a:cxnLst>
                <a:rect l="l" t="t" r="r" b="b"/>
                <a:pathLst>
                  <a:path w="618" h="1959">
                    <a:moveTo>
                      <a:pt x="0" y="0"/>
                    </a:moveTo>
                    <a:lnTo>
                      <a:pt x="618" y="358"/>
                    </a:lnTo>
                    <a:lnTo>
                      <a:pt x="616" y="1601"/>
                    </a:lnTo>
                    <a:lnTo>
                      <a:pt x="0" y="1959"/>
                    </a:lnTo>
                  </a:path>
                </a:pathLst>
              </a:custGeom>
              <a:noFill/>
              <a:ln w="12700">
                <a:solidFill>
                  <a:schemeClr val="accent2">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nvGrpSpPr>
            <p:cNvPr id="118" name="组合 117"/>
            <p:cNvGrpSpPr/>
            <p:nvPr/>
          </p:nvGrpSpPr>
          <p:grpSpPr>
            <a:xfrm>
              <a:off x="1421130" y="1794510"/>
              <a:ext cx="2366010" cy="2740660"/>
              <a:chOff x="2238" y="2826"/>
              <a:chExt cx="3726" cy="4316"/>
            </a:xfrm>
          </p:grpSpPr>
          <p:sp>
            <p:nvSpPr>
              <p:cNvPr id="119" name="任意多边形: 形状 118"/>
              <p:cNvSpPr/>
              <p:nvPr/>
            </p:nvSpPr>
            <p:spPr>
              <a:xfrm>
                <a:off x="2512" y="3143"/>
                <a:ext cx="3175" cy="3676"/>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sym typeface="+mn-ea"/>
                </a:endParaRPr>
              </a:p>
            </p:txBody>
          </p:sp>
          <p:sp>
            <p:nvSpPr>
              <p:cNvPr id="120" name="任意多边形: 形状 119"/>
              <p:cNvSpPr/>
              <p:nvPr/>
            </p:nvSpPr>
            <p:spPr>
              <a:xfrm>
                <a:off x="2238" y="2826"/>
                <a:ext cx="3726" cy="4317"/>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noFill/>
              <a:ln w="12700">
                <a:solidFill>
                  <a:schemeClr val="accent2">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noFill/>
                  <a:sym typeface="+mn-ea"/>
                </a:endParaRPr>
              </a:p>
            </p:txBody>
          </p:sp>
          <p:sp>
            <p:nvSpPr>
              <p:cNvPr id="121" name="任意多边形: 形状 120"/>
              <p:cNvSpPr/>
              <p:nvPr/>
            </p:nvSpPr>
            <p:spPr>
              <a:xfrm>
                <a:off x="3474" y="2826"/>
                <a:ext cx="1250" cy="365"/>
              </a:xfrm>
              <a:custGeom>
                <a:avLst/>
                <a:gdLst>
                  <a:gd name="connsiteX0" fmla="*/ 630 w 630"/>
                  <a:gd name="connsiteY0" fmla="*/ 182 h 184"/>
                  <a:gd name="connsiteX1" fmla="*/ 317 w 630"/>
                  <a:gd name="connsiteY1" fmla="*/ 0 h 184"/>
                  <a:gd name="connsiteX2" fmla="*/ 0 w 630"/>
                  <a:gd name="connsiteY2" fmla="*/ 184 h 184"/>
                </a:gdLst>
                <a:ahLst/>
                <a:cxnLst>
                  <a:cxn ang="0">
                    <a:pos x="connsiteX0" y="connsiteY0"/>
                  </a:cxn>
                  <a:cxn ang="0">
                    <a:pos x="connsiteX1" y="connsiteY1"/>
                  </a:cxn>
                  <a:cxn ang="0">
                    <a:pos x="connsiteX2" y="connsiteY2"/>
                  </a:cxn>
                </a:cxnLst>
                <a:rect l="l" t="t" r="r" b="b"/>
                <a:pathLst>
                  <a:path w="630" h="184">
                    <a:moveTo>
                      <a:pt x="630" y="182"/>
                    </a:moveTo>
                    <a:lnTo>
                      <a:pt x="317" y="0"/>
                    </a:lnTo>
                    <a:lnTo>
                      <a:pt x="0" y="184"/>
                    </a:lnTo>
                  </a:path>
                </a:pathLst>
              </a:custGeom>
              <a:noFill/>
              <a:ln w="12700">
                <a:gradFill>
                  <a:gsLst>
                    <a:gs pos="50000">
                      <a:schemeClr val="accent2"/>
                    </a:gs>
                    <a:gs pos="0">
                      <a:schemeClr val="accent2">
                        <a:alpha val="0"/>
                      </a:schemeClr>
                    </a:gs>
                    <a:gs pos="10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p>
                <a:pPr lvl="0" algn="just">
                  <a:lnSpc>
                    <a:spcPct val="130000"/>
                  </a:lnSpc>
                  <a:buClrTx/>
                  <a:buSzTx/>
                  <a:buFontTx/>
                </a:pPr>
                <a:endParaRPr lang="zh-CN" altLang="en-US" sz="2000">
                  <a:sym typeface="+mn-ea"/>
                </a:endParaRPr>
              </a:p>
            </p:txBody>
          </p:sp>
          <p:sp>
            <p:nvSpPr>
              <p:cNvPr id="122" name="任意多边形: 形状 121"/>
              <p:cNvSpPr/>
              <p:nvPr/>
            </p:nvSpPr>
            <p:spPr>
              <a:xfrm>
                <a:off x="3474" y="6780"/>
                <a:ext cx="1250" cy="363"/>
              </a:xfrm>
              <a:custGeom>
                <a:avLst/>
                <a:gdLst>
                  <a:gd name="connsiteX0" fmla="*/ 0 w 630"/>
                  <a:gd name="connsiteY0" fmla="*/ 1 h 183"/>
                  <a:gd name="connsiteX1" fmla="*/ 315 w 630"/>
                  <a:gd name="connsiteY1" fmla="*/ 183 h 183"/>
                  <a:gd name="connsiteX2" fmla="*/ 630 w 630"/>
                  <a:gd name="connsiteY2" fmla="*/ 0 h 183"/>
                </a:gdLst>
                <a:ahLst/>
                <a:cxnLst>
                  <a:cxn ang="0">
                    <a:pos x="connsiteX0" y="connsiteY0"/>
                  </a:cxn>
                  <a:cxn ang="0">
                    <a:pos x="connsiteX1" y="connsiteY1"/>
                  </a:cxn>
                  <a:cxn ang="0">
                    <a:pos x="connsiteX2" y="connsiteY2"/>
                  </a:cxn>
                </a:cxnLst>
                <a:rect l="l" t="t" r="r" b="b"/>
                <a:pathLst>
                  <a:path w="630" h="183">
                    <a:moveTo>
                      <a:pt x="0" y="1"/>
                    </a:moveTo>
                    <a:lnTo>
                      <a:pt x="315" y="183"/>
                    </a:lnTo>
                    <a:lnTo>
                      <a:pt x="630" y="0"/>
                    </a:lnTo>
                  </a:path>
                </a:pathLst>
              </a:custGeom>
              <a:noFill/>
              <a:ln w="12700">
                <a:gradFill>
                  <a:gsLst>
                    <a:gs pos="50000">
                      <a:schemeClr val="accent2"/>
                    </a:gs>
                    <a:gs pos="0">
                      <a:schemeClr val="accent2">
                        <a:alpha val="0"/>
                      </a:schemeClr>
                    </a:gs>
                    <a:gs pos="10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grpSp>
        <p:nvGrpSpPr>
          <p:cNvPr id="125" name="组合 124"/>
          <p:cNvGrpSpPr/>
          <p:nvPr/>
        </p:nvGrpSpPr>
        <p:grpSpPr>
          <a:xfrm>
            <a:off x="8694045" y="1539867"/>
            <a:ext cx="2710180" cy="2740660"/>
            <a:chOff x="4741545" y="1794510"/>
            <a:chExt cx="2710180" cy="2740660"/>
          </a:xfrm>
        </p:grpSpPr>
        <p:grpSp>
          <p:nvGrpSpPr>
            <p:cNvPr id="126" name="组合 125"/>
            <p:cNvGrpSpPr/>
            <p:nvPr/>
          </p:nvGrpSpPr>
          <p:grpSpPr>
            <a:xfrm>
              <a:off x="4741545" y="1929130"/>
              <a:ext cx="2710180" cy="2470150"/>
              <a:chOff x="7467" y="3038"/>
              <a:chExt cx="4268" cy="3890"/>
            </a:xfrm>
          </p:grpSpPr>
          <p:sp>
            <p:nvSpPr>
              <p:cNvPr id="132" name="任意多边形: 形状 131"/>
              <p:cNvSpPr/>
              <p:nvPr/>
            </p:nvSpPr>
            <p:spPr>
              <a:xfrm>
                <a:off x="7467" y="3040"/>
                <a:ext cx="1226" cy="3888"/>
              </a:xfrm>
              <a:custGeom>
                <a:avLst/>
                <a:gdLst>
                  <a:gd name="connsiteX0" fmla="*/ 618 w 618"/>
                  <a:gd name="connsiteY0" fmla="*/ 1960 h 1960"/>
                  <a:gd name="connsiteX1" fmla="*/ 0 w 618"/>
                  <a:gd name="connsiteY1" fmla="*/ 1603 h 1960"/>
                  <a:gd name="connsiteX2" fmla="*/ 2 w 618"/>
                  <a:gd name="connsiteY2" fmla="*/ 358 h 1960"/>
                  <a:gd name="connsiteX3" fmla="*/ 618 w 618"/>
                  <a:gd name="connsiteY3" fmla="*/ 0 h 1960"/>
                </a:gdLst>
                <a:ahLst/>
                <a:cxnLst>
                  <a:cxn ang="0">
                    <a:pos x="connsiteX0" y="connsiteY0"/>
                  </a:cxn>
                  <a:cxn ang="0">
                    <a:pos x="connsiteX1" y="connsiteY1"/>
                  </a:cxn>
                  <a:cxn ang="0">
                    <a:pos x="connsiteX2" y="connsiteY2"/>
                  </a:cxn>
                  <a:cxn ang="0">
                    <a:pos x="connsiteX3" y="connsiteY3"/>
                  </a:cxn>
                </a:cxnLst>
                <a:rect l="l" t="t" r="r" b="b"/>
                <a:pathLst>
                  <a:path w="618" h="1960">
                    <a:moveTo>
                      <a:pt x="618" y="1960"/>
                    </a:moveTo>
                    <a:lnTo>
                      <a:pt x="0" y="1603"/>
                    </a:lnTo>
                    <a:lnTo>
                      <a:pt x="2" y="358"/>
                    </a:lnTo>
                    <a:lnTo>
                      <a:pt x="618" y="0"/>
                    </a:lnTo>
                  </a:path>
                </a:pathLst>
              </a:custGeom>
              <a:noFill/>
              <a:ln w="12700">
                <a:solidFill>
                  <a:schemeClr val="accent1">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sp>
            <p:nvSpPr>
              <p:cNvPr id="133" name="任意多边形: 形状 132"/>
              <p:cNvSpPr/>
              <p:nvPr/>
            </p:nvSpPr>
            <p:spPr>
              <a:xfrm>
                <a:off x="10509" y="3038"/>
                <a:ext cx="1226" cy="3886"/>
              </a:xfrm>
              <a:custGeom>
                <a:avLst/>
                <a:gdLst>
                  <a:gd name="connsiteX0" fmla="*/ 0 w 618"/>
                  <a:gd name="connsiteY0" fmla="*/ 0 h 1959"/>
                  <a:gd name="connsiteX1" fmla="*/ 618 w 618"/>
                  <a:gd name="connsiteY1" fmla="*/ 358 h 1959"/>
                  <a:gd name="connsiteX2" fmla="*/ 616 w 618"/>
                  <a:gd name="connsiteY2" fmla="*/ 1601 h 1959"/>
                  <a:gd name="connsiteX3" fmla="*/ 0 w 618"/>
                  <a:gd name="connsiteY3" fmla="*/ 1959 h 1959"/>
                </a:gdLst>
                <a:ahLst/>
                <a:cxnLst>
                  <a:cxn ang="0">
                    <a:pos x="connsiteX0" y="connsiteY0"/>
                  </a:cxn>
                  <a:cxn ang="0">
                    <a:pos x="connsiteX1" y="connsiteY1"/>
                  </a:cxn>
                  <a:cxn ang="0">
                    <a:pos x="connsiteX2" y="connsiteY2"/>
                  </a:cxn>
                  <a:cxn ang="0">
                    <a:pos x="connsiteX3" y="connsiteY3"/>
                  </a:cxn>
                </a:cxnLst>
                <a:rect l="l" t="t" r="r" b="b"/>
                <a:pathLst>
                  <a:path w="618" h="1959">
                    <a:moveTo>
                      <a:pt x="0" y="0"/>
                    </a:moveTo>
                    <a:lnTo>
                      <a:pt x="618" y="358"/>
                    </a:lnTo>
                    <a:lnTo>
                      <a:pt x="616" y="1601"/>
                    </a:lnTo>
                    <a:lnTo>
                      <a:pt x="0" y="1959"/>
                    </a:lnTo>
                  </a:path>
                </a:pathLst>
              </a:custGeom>
              <a:noFill/>
              <a:ln w="12700">
                <a:solidFill>
                  <a:schemeClr val="accent1">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nvGrpSpPr>
            <p:cNvPr id="127" name="组合 126"/>
            <p:cNvGrpSpPr/>
            <p:nvPr/>
          </p:nvGrpSpPr>
          <p:grpSpPr>
            <a:xfrm>
              <a:off x="4914265" y="1794510"/>
              <a:ext cx="2366010" cy="2740660"/>
              <a:chOff x="7739" y="2826"/>
              <a:chExt cx="3726" cy="4316"/>
            </a:xfrm>
          </p:grpSpPr>
          <p:sp>
            <p:nvSpPr>
              <p:cNvPr id="128" name="任意多边形: 形状 127"/>
              <p:cNvSpPr/>
              <p:nvPr/>
            </p:nvSpPr>
            <p:spPr>
              <a:xfrm>
                <a:off x="8013" y="3143"/>
                <a:ext cx="3175" cy="3676"/>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sym typeface="+mn-ea"/>
                </a:endParaRPr>
              </a:p>
            </p:txBody>
          </p:sp>
          <p:sp>
            <p:nvSpPr>
              <p:cNvPr id="129" name="任意多边形: 形状 128"/>
              <p:cNvSpPr/>
              <p:nvPr/>
            </p:nvSpPr>
            <p:spPr>
              <a:xfrm>
                <a:off x="7739" y="2826"/>
                <a:ext cx="3726" cy="4317"/>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noFill/>
              <a:ln w="12700">
                <a:solidFill>
                  <a:schemeClr val="accent4">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noFill/>
                  <a:sym typeface="+mn-ea"/>
                </a:endParaRPr>
              </a:p>
            </p:txBody>
          </p:sp>
          <p:sp>
            <p:nvSpPr>
              <p:cNvPr id="130" name="任意多边形: 形状 129"/>
              <p:cNvSpPr/>
              <p:nvPr/>
            </p:nvSpPr>
            <p:spPr>
              <a:xfrm>
                <a:off x="8975" y="2826"/>
                <a:ext cx="1250" cy="365"/>
              </a:xfrm>
              <a:custGeom>
                <a:avLst/>
                <a:gdLst>
                  <a:gd name="connsiteX0" fmla="*/ 630 w 630"/>
                  <a:gd name="connsiteY0" fmla="*/ 182 h 184"/>
                  <a:gd name="connsiteX1" fmla="*/ 317 w 630"/>
                  <a:gd name="connsiteY1" fmla="*/ 0 h 184"/>
                  <a:gd name="connsiteX2" fmla="*/ 0 w 630"/>
                  <a:gd name="connsiteY2" fmla="*/ 184 h 184"/>
                </a:gdLst>
                <a:ahLst/>
                <a:cxnLst>
                  <a:cxn ang="0">
                    <a:pos x="connsiteX0" y="connsiteY0"/>
                  </a:cxn>
                  <a:cxn ang="0">
                    <a:pos x="connsiteX1" y="connsiteY1"/>
                  </a:cxn>
                  <a:cxn ang="0">
                    <a:pos x="connsiteX2" y="connsiteY2"/>
                  </a:cxn>
                </a:cxnLst>
                <a:rect l="l" t="t" r="r" b="b"/>
                <a:pathLst>
                  <a:path w="630" h="184">
                    <a:moveTo>
                      <a:pt x="630" y="182"/>
                    </a:moveTo>
                    <a:lnTo>
                      <a:pt x="317" y="0"/>
                    </a:lnTo>
                    <a:lnTo>
                      <a:pt x="0" y="184"/>
                    </a:lnTo>
                  </a:path>
                </a:pathLst>
              </a:custGeom>
              <a:noFill/>
              <a:ln w="12700">
                <a:gradFill>
                  <a:gsLst>
                    <a:gs pos="50000">
                      <a:schemeClr val="accent1"/>
                    </a:gs>
                    <a:gs pos="0">
                      <a:schemeClr val="accent1">
                        <a:alpha val="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p>
                <a:pPr lvl="0" algn="just">
                  <a:lnSpc>
                    <a:spcPct val="130000"/>
                  </a:lnSpc>
                  <a:buClrTx/>
                  <a:buSzTx/>
                  <a:buFontTx/>
                </a:pPr>
                <a:endParaRPr lang="zh-CN" altLang="en-US" sz="2000">
                  <a:sym typeface="+mn-ea"/>
                </a:endParaRPr>
              </a:p>
            </p:txBody>
          </p:sp>
          <p:sp>
            <p:nvSpPr>
              <p:cNvPr id="131" name="任意多边形: 形状 130"/>
              <p:cNvSpPr/>
              <p:nvPr/>
            </p:nvSpPr>
            <p:spPr>
              <a:xfrm>
                <a:off x="8975" y="6780"/>
                <a:ext cx="1250" cy="363"/>
              </a:xfrm>
              <a:custGeom>
                <a:avLst/>
                <a:gdLst>
                  <a:gd name="connsiteX0" fmla="*/ 0 w 630"/>
                  <a:gd name="connsiteY0" fmla="*/ 1 h 183"/>
                  <a:gd name="connsiteX1" fmla="*/ 315 w 630"/>
                  <a:gd name="connsiteY1" fmla="*/ 183 h 183"/>
                  <a:gd name="connsiteX2" fmla="*/ 630 w 630"/>
                  <a:gd name="connsiteY2" fmla="*/ 0 h 183"/>
                </a:gdLst>
                <a:ahLst/>
                <a:cxnLst>
                  <a:cxn ang="0">
                    <a:pos x="connsiteX0" y="connsiteY0"/>
                  </a:cxn>
                  <a:cxn ang="0">
                    <a:pos x="connsiteX1" y="connsiteY1"/>
                  </a:cxn>
                  <a:cxn ang="0">
                    <a:pos x="connsiteX2" y="connsiteY2"/>
                  </a:cxn>
                </a:cxnLst>
                <a:rect l="l" t="t" r="r" b="b"/>
                <a:pathLst>
                  <a:path w="630" h="183">
                    <a:moveTo>
                      <a:pt x="0" y="1"/>
                    </a:moveTo>
                    <a:lnTo>
                      <a:pt x="315" y="183"/>
                    </a:lnTo>
                    <a:lnTo>
                      <a:pt x="630" y="0"/>
                    </a:lnTo>
                  </a:path>
                </a:pathLst>
              </a:custGeom>
              <a:noFill/>
              <a:ln w="12700">
                <a:gradFill>
                  <a:gsLst>
                    <a:gs pos="50000">
                      <a:schemeClr val="accent1"/>
                    </a:gs>
                    <a:gs pos="0">
                      <a:schemeClr val="accent1">
                        <a:alpha val="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grpSp>
        <p:nvGrpSpPr>
          <p:cNvPr id="134" name="组合 133"/>
          <p:cNvGrpSpPr/>
          <p:nvPr/>
        </p:nvGrpSpPr>
        <p:grpSpPr>
          <a:xfrm>
            <a:off x="908123" y="1539867"/>
            <a:ext cx="2710180" cy="2740660"/>
            <a:chOff x="4741545" y="1794510"/>
            <a:chExt cx="2710180" cy="2740660"/>
          </a:xfrm>
        </p:grpSpPr>
        <p:grpSp>
          <p:nvGrpSpPr>
            <p:cNvPr id="135" name="组合 134"/>
            <p:cNvGrpSpPr/>
            <p:nvPr/>
          </p:nvGrpSpPr>
          <p:grpSpPr>
            <a:xfrm>
              <a:off x="4741545" y="1929130"/>
              <a:ext cx="2710180" cy="2470150"/>
              <a:chOff x="7467" y="3038"/>
              <a:chExt cx="4268" cy="3890"/>
            </a:xfrm>
          </p:grpSpPr>
          <p:sp>
            <p:nvSpPr>
              <p:cNvPr id="141" name="任意多边形: 形状 140"/>
              <p:cNvSpPr/>
              <p:nvPr/>
            </p:nvSpPr>
            <p:spPr>
              <a:xfrm>
                <a:off x="7467" y="3040"/>
                <a:ext cx="1226" cy="3888"/>
              </a:xfrm>
              <a:custGeom>
                <a:avLst/>
                <a:gdLst>
                  <a:gd name="connsiteX0" fmla="*/ 618 w 618"/>
                  <a:gd name="connsiteY0" fmla="*/ 1960 h 1960"/>
                  <a:gd name="connsiteX1" fmla="*/ 0 w 618"/>
                  <a:gd name="connsiteY1" fmla="*/ 1603 h 1960"/>
                  <a:gd name="connsiteX2" fmla="*/ 2 w 618"/>
                  <a:gd name="connsiteY2" fmla="*/ 358 h 1960"/>
                  <a:gd name="connsiteX3" fmla="*/ 618 w 618"/>
                  <a:gd name="connsiteY3" fmla="*/ 0 h 1960"/>
                </a:gdLst>
                <a:ahLst/>
                <a:cxnLst>
                  <a:cxn ang="0">
                    <a:pos x="connsiteX0" y="connsiteY0"/>
                  </a:cxn>
                  <a:cxn ang="0">
                    <a:pos x="connsiteX1" y="connsiteY1"/>
                  </a:cxn>
                  <a:cxn ang="0">
                    <a:pos x="connsiteX2" y="connsiteY2"/>
                  </a:cxn>
                  <a:cxn ang="0">
                    <a:pos x="connsiteX3" y="connsiteY3"/>
                  </a:cxn>
                </a:cxnLst>
                <a:rect l="l" t="t" r="r" b="b"/>
                <a:pathLst>
                  <a:path w="618" h="1960">
                    <a:moveTo>
                      <a:pt x="618" y="1960"/>
                    </a:moveTo>
                    <a:lnTo>
                      <a:pt x="0" y="1603"/>
                    </a:lnTo>
                    <a:lnTo>
                      <a:pt x="2" y="358"/>
                    </a:lnTo>
                    <a:lnTo>
                      <a:pt x="618" y="0"/>
                    </a:lnTo>
                  </a:path>
                </a:pathLst>
              </a:custGeom>
              <a:noFill/>
              <a:ln w="12700">
                <a:solidFill>
                  <a:schemeClr val="accent1">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sp>
            <p:nvSpPr>
              <p:cNvPr id="142" name="任意多边形: 形状 141"/>
              <p:cNvSpPr/>
              <p:nvPr/>
            </p:nvSpPr>
            <p:spPr>
              <a:xfrm>
                <a:off x="10509" y="3038"/>
                <a:ext cx="1226" cy="3886"/>
              </a:xfrm>
              <a:custGeom>
                <a:avLst/>
                <a:gdLst>
                  <a:gd name="connsiteX0" fmla="*/ 0 w 618"/>
                  <a:gd name="connsiteY0" fmla="*/ 0 h 1959"/>
                  <a:gd name="connsiteX1" fmla="*/ 618 w 618"/>
                  <a:gd name="connsiteY1" fmla="*/ 358 h 1959"/>
                  <a:gd name="connsiteX2" fmla="*/ 616 w 618"/>
                  <a:gd name="connsiteY2" fmla="*/ 1601 h 1959"/>
                  <a:gd name="connsiteX3" fmla="*/ 0 w 618"/>
                  <a:gd name="connsiteY3" fmla="*/ 1959 h 1959"/>
                </a:gdLst>
                <a:ahLst/>
                <a:cxnLst>
                  <a:cxn ang="0">
                    <a:pos x="connsiteX0" y="connsiteY0"/>
                  </a:cxn>
                  <a:cxn ang="0">
                    <a:pos x="connsiteX1" y="connsiteY1"/>
                  </a:cxn>
                  <a:cxn ang="0">
                    <a:pos x="connsiteX2" y="connsiteY2"/>
                  </a:cxn>
                  <a:cxn ang="0">
                    <a:pos x="connsiteX3" y="connsiteY3"/>
                  </a:cxn>
                </a:cxnLst>
                <a:rect l="l" t="t" r="r" b="b"/>
                <a:pathLst>
                  <a:path w="618" h="1959">
                    <a:moveTo>
                      <a:pt x="0" y="0"/>
                    </a:moveTo>
                    <a:lnTo>
                      <a:pt x="618" y="358"/>
                    </a:lnTo>
                    <a:lnTo>
                      <a:pt x="616" y="1601"/>
                    </a:lnTo>
                    <a:lnTo>
                      <a:pt x="0" y="1959"/>
                    </a:lnTo>
                  </a:path>
                </a:pathLst>
              </a:custGeom>
              <a:noFill/>
              <a:ln w="12700">
                <a:solidFill>
                  <a:schemeClr val="accent1">
                    <a:alpha val="5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nvGrpSpPr>
            <p:cNvPr id="136" name="组合 135"/>
            <p:cNvGrpSpPr/>
            <p:nvPr/>
          </p:nvGrpSpPr>
          <p:grpSpPr>
            <a:xfrm>
              <a:off x="4914265" y="1794510"/>
              <a:ext cx="2366010" cy="2740660"/>
              <a:chOff x="7739" y="2826"/>
              <a:chExt cx="3726" cy="4316"/>
            </a:xfrm>
          </p:grpSpPr>
          <p:sp>
            <p:nvSpPr>
              <p:cNvPr id="137" name="任意多边形: 形状 136"/>
              <p:cNvSpPr/>
              <p:nvPr/>
            </p:nvSpPr>
            <p:spPr>
              <a:xfrm>
                <a:off x="8013" y="3143"/>
                <a:ext cx="3175" cy="3676"/>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sym typeface="+mn-ea"/>
                </a:endParaRPr>
              </a:p>
            </p:txBody>
          </p:sp>
          <p:sp>
            <p:nvSpPr>
              <p:cNvPr id="138" name="任意多边形: 形状 137"/>
              <p:cNvSpPr/>
              <p:nvPr/>
            </p:nvSpPr>
            <p:spPr>
              <a:xfrm>
                <a:off x="7739" y="2826"/>
                <a:ext cx="3726" cy="4317"/>
              </a:xfrm>
              <a:custGeom>
                <a:avLst/>
                <a:gdLst/>
                <a:ahLst/>
                <a:cxnLst>
                  <a:cxn ang="3">
                    <a:pos x="hc" y="t"/>
                  </a:cxn>
                  <a:cxn ang="cd2">
                    <a:pos x="l" y="vc"/>
                  </a:cxn>
                  <a:cxn ang="cd4">
                    <a:pos x="hc" y="b"/>
                  </a:cxn>
                  <a:cxn ang="0">
                    <a:pos x="r" y="vc"/>
                  </a:cxn>
                </a:cxnLst>
                <a:rect l="l" t="t" r="r" b="b"/>
                <a:pathLst>
                  <a:path w="1167" h="1348">
                    <a:moveTo>
                      <a:pt x="584" y="0"/>
                    </a:moveTo>
                    <a:lnTo>
                      <a:pt x="1167" y="337"/>
                    </a:lnTo>
                    <a:lnTo>
                      <a:pt x="1166" y="1010"/>
                    </a:lnTo>
                    <a:lnTo>
                      <a:pt x="583" y="1348"/>
                    </a:lnTo>
                    <a:lnTo>
                      <a:pt x="0" y="1012"/>
                    </a:lnTo>
                    <a:lnTo>
                      <a:pt x="1" y="338"/>
                    </a:lnTo>
                    <a:lnTo>
                      <a:pt x="584" y="0"/>
                    </a:lnTo>
                    <a:close/>
                  </a:path>
                </a:pathLst>
              </a:custGeom>
              <a:noFill/>
              <a:ln w="12700">
                <a:solidFill>
                  <a:schemeClr val="accent4">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noFill/>
                  <a:sym typeface="+mn-ea"/>
                </a:endParaRPr>
              </a:p>
            </p:txBody>
          </p:sp>
          <p:sp>
            <p:nvSpPr>
              <p:cNvPr id="139" name="任意多边形: 形状 138"/>
              <p:cNvSpPr/>
              <p:nvPr/>
            </p:nvSpPr>
            <p:spPr>
              <a:xfrm>
                <a:off x="8975" y="2826"/>
                <a:ext cx="1250" cy="365"/>
              </a:xfrm>
              <a:custGeom>
                <a:avLst/>
                <a:gdLst>
                  <a:gd name="connsiteX0" fmla="*/ 630 w 630"/>
                  <a:gd name="connsiteY0" fmla="*/ 182 h 184"/>
                  <a:gd name="connsiteX1" fmla="*/ 317 w 630"/>
                  <a:gd name="connsiteY1" fmla="*/ 0 h 184"/>
                  <a:gd name="connsiteX2" fmla="*/ 0 w 630"/>
                  <a:gd name="connsiteY2" fmla="*/ 184 h 184"/>
                </a:gdLst>
                <a:ahLst/>
                <a:cxnLst>
                  <a:cxn ang="0">
                    <a:pos x="connsiteX0" y="connsiteY0"/>
                  </a:cxn>
                  <a:cxn ang="0">
                    <a:pos x="connsiteX1" y="connsiteY1"/>
                  </a:cxn>
                  <a:cxn ang="0">
                    <a:pos x="connsiteX2" y="connsiteY2"/>
                  </a:cxn>
                </a:cxnLst>
                <a:rect l="l" t="t" r="r" b="b"/>
                <a:pathLst>
                  <a:path w="630" h="184">
                    <a:moveTo>
                      <a:pt x="630" y="182"/>
                    </a:moveTo>
                    <a:lnTo>
                      <a:pt x="317" y="0"/>
                    </a:lnTo>
                    <a:lnTo>
                      <a:pt x="0" y="184"/>
                    </a:lnTo>
                  </a:path>
                </a:pathLst>
              </a:custGeom>
              <a:noFill/>
              <a:ln w="12700">
                <a:gradFill>
                  <a:gsLst>
                    <a:gs pos="50000">
                      <a:schemeClr val="accent1"/>
                    </a:gs>
                    <a:gs pos="0">
                      <a:schemeClr val="accent1">
                        <a:alpha val="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p>
                <a:pPr lvl="0" algn="just">
                  <a:lnSpc>
                    <a:spcPct val="130000"/>
                  </a:lnSpc>
                  <a:buClrTx/>
                  <a:buSzTx/>
                  <a:buFontTx/>
                </a:pPr>
                <a:endParaRPr lang="zh-CN" altLang="en-US" sz="2000">
                  <a:sym typeface="+mn-ea"/>
                </a:endParaRPr>
              </a:p>
            </p:txBody>
          </p:sp>
          <p:sp>
            <p:nvSpPr>
              <p:cNvPr id="140" name="任意多边形: 形状 139"/>
              <p:cNvSpPr/>
              <p:nvPr/>
            </p:nvSpPr>
            <p:spPr>
              <a:xfrm>
                <a:off x="8975" y="6780"/>
                <a:ext cx="1250" cy="363"/>
              </a:xfrm>
              <a:custGeom>
                <a:avLst/>
                <a:gdLst>
                  <a:gd name="connsiteX0" fmla="*/ 0 w 630"/>
                  <a:gd name="connsiteY0" fmla="*/ 1 h 183"/>
                  <a:gd name="connsiteX1" fmla="*/ 315 w 630"/>
                  <a:gd name="connsiteY1" fmla="*/ 183 h 183"/>
                  <a:gd name="connsiteX2" fmla="*/ 630 w 630"/>
                  <a:gd name="connsiteY2" fmla="*/ 0 h 183"/>
                </a:gdLst>
                <a:ahLst/>
                <a:cxnLst>
                  <a:cxn ang="0">
                    <a:pos x="connsiteX0" y="connsiteY0"/>
                  </a:cxn>
                  <a:cxn ang="0">
                    <a:pos x="connsiteX1" y="connsiteY1"/>
                  </a:cxn>
                  <a:cxn ang="0">
                    <a:pos x="connsiteX2" y="connsiteY2"/>
                  </a:cxn>
                </a:cxnLst>
                <a:rect l="l" t="t" r="r" b="b"/>
                <a:pathLst>
                  <a:path w="630" h="183">
                    <a:moveTo>
                      <a:pt x="0" y="1"/>
                    </a:moveTo>
                    <a:lnTo>
                      <a:pt x="315" y="183"/>
                    </a:lnTo>
                    <a:lnTo>
                      <a:pt x="630" y="0"/>
                    </a:lnTo>
                  </a:path>
                </a:pathLst>
              </a:custGeom>
              <a:noFill/>
              <a:ln w="12700">
                <a:gradFill>
                  <a:gsLst>
                    <a:gs pos="50000">
                      <a:schemeClr val="accent1"/>
                    </a:gs>
                    <a:gs pos="0">
                      <a:schemeClr val="accent1">
                        <a:alpha val="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07950" tIns="71755" rIns="107950" bIns="179705" numCol="1" spcCol="0" rtlCol="0" fromWordArt="0" anchor="ctr" anchorCtr="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30000"/>
                  </a:lnSpc>
                  <a:buClrTx/>
                  <a:buSzTx/>
                  <a:buFontTx/>
                </a:pPr>
                <a:endParaRPr lang="zh-CN" altLang="en-US" sz="2000">
                  <a:sym typeface="+mn-ea"/>
                </a:endParaRPr>
              </a:p>
            </p:txBody>
          </p:sp>
        </p:grpSp>
      </p:grpSp>
      <p:grpSp>
        <p:nvGrpSpPr>
          <p:cNvPr id="143" name="组合 142"/>
          <p:cNvGrpSpPr/>
          <p:nvPr/>
        </p:nvGrpSpPr>
        <p:grpSpPr>
          <a:xfrm>
            <a:off x="5892323" y="2706852"/>
            <a:ext cx="435867" cy="408595"/>
            <a:chOff x="5342925" y="2170743"/>
            <a:chExt cx="240353" cy="225314"/>
          </a:xfrm>
          <a:gradFill>
            <a:gsLst>
              <a:gs pos="0">
                <a:schemeClr val="accent2">
                  <a:lumMod val="40000"/>
                  <a:lumOff val="60000"/>
                </a:schemeClr>
              </a:gs>
              <a:gs pos="100000">
                <a:schemeClr val="accent2"/>
              </a:gs>
            </a:gsLst>
            <a:lin ang="2700000" scaled="1"/>
          </a:gradFill>
        </p:grpSpPr>
        <p:sp>
          <p:nvSpPr>
            <p:cNvPr id="144" name="任意多边形: 形状 143"/>
            <p:cNvSpPr/>
            <p:nvPr/>
          </p:nvSpPr>
          <p:spPr>
            <a:xfrm>
              <a:off x="5353360" y="2361875"/>
              <a:ext cx="39147" cy="30871"/>
            </a:xfrm>
            <a:custGeom>
              <a:avLst/>
              <a:gdLst>
                <a:gd name="connsiteX0" fmla="*/ 29418 w 39147"/>
                <a:gd name="connsiteY0" fmla="*/ 14309 h 30871"/>
                <a:gd name="connsiteX1" fmla="*/ 22798 w 39147"/>
                <a:gd name="connsiteY1" fmla="*/ 20858 h 30871"/>
                <a:gd name="connsiteX2" fmla="*/ 15601 w 39147"/>
                <a:gd name="connsiteY2" fmla="*/ 20858 h 30871"/>
                <a:gd name="connsiteX3" fmla="*/ 8981 w 39147"/>
                <a:gd name="connsiteY3" fmla="*/ 14309 h 30871"/>
                <a:gd name="connsiteX4" fmla="*/ 8981 w 39147"/>
                <a:gd name="connsiteY4" fmla="*/ -83 h 30871"/>
                <a:gd name="connsiteX5" fmla="*/ 1713 w 39147"/>
                <a:gd name="connsiteY5" fmla="*/ -83 h 30871"/>
                <a:gd name="connsiteX6" fmla="*/ -86 w 39147"/>
                <a:gd name="connsiteY6" fmla="*/ -83 h 30871"/>
                <a:gd name="connsiteX7" fmla="*/ -86 w 39147"/>
                <a:gd name="connsiteY7" fmla="*/ 14813 h 30871"/>
                <a:gd name="connsiteX8" fmla="*/ 15889 w 39147"/>
                <a:gd name="connsiteY8" fmla="*/ 30789 h 30871"/>
                <a:gd name="connsiteX9" fmla="*/ 23086 w 39147"/>
                <a:gd name="connsiteY9" fmla="*/ 30789 h 30871"/>
                <a:gd name="connsiteX10" fmla="*/ 39061 w 39147"/>
                <a:gd name="connsiteY10" fmla="*/ 14813 h 30871"/>
                <a:gd name="connsiteX11" fmla="*/ 39061 w 39147"/>
                <a:gd name="connsiteY11" fmla="*/ 421 h 30871"/>
                <a:gd name="connsiteX12" fmla="*/ 29706 w 39147"/>
                <a:gd name="connsiteY12" fmla="*/ 421 h 3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47" h="30871">
                  <a:moveTo>
                    <a:pt x="29418" y="14309"/>
                  </a:moveTo>
                  <a:cubicBezTo>
                    <a:pt x="29382" y="17936"/>
                    <a:pt x="26425" y="20858"/>
                    <a:pt x="22798" y="20858"/>
                  </a:cubicBezTo>
                  <a:lnTo>
                    <a:pt x="15601" y="20858"/>
                  </a:lnTo>
                  <a:cubicBezTo>
                    <a:pt x="11975" y="20858"/>
                    <a:pt x="9017" y="17936"/>
                    <a:pt x="8981" y="14309"/>
                  </a:cubicBezTo>
                  <a:lnTo>
                    <a:pt x="8981" y="-83"/>
                  </a:lnTo>
                  <a:lnTo>
                    <a:pt x="1713" y="-83"/>
                  </a:lnTo>
                  <a:cubicBezTo>
                    <a:pt x="1115" y="-11"/>
                    <a:pt x="511" y="-11"/>
                    <a:pt x="-86" y="-83"/>
                  </a:cubicBezTo>
                  <a:lnTo>
                    <a:pt x="-86" y="14813"/>
                  </a:lnTo>
                  <a:cubicBezTo>
                    <a:pt x="-86" y="23636"/>
                    <a:pt x="7067" y="30789"/>
                    <a:pt x="15889" y="30789"/>
                  </a:cubicBezTo>
                  <a:lnTo>
                    <a:pt x="23086" y="30789"/>
                  </a:lnTo>
                  <a:cubicBezTo>
                    <a:pt x="31894" y="30753"/>
                    <a:pt x="39025" y="23621"/>
                    <a:pt x="39061" y="14813"/>
                  </a:cubicBezTo>
                  <a:lnTo>
                    <a:pt x="39061" y="421"/>
                  </a:lnTo>
                  <a:lnTo>
                    <a:pt x="29706" y="421"/>
                  </a:lnTo>
                  <a:close/>
                </a:path>
              </a:pathLst>
            </a:custGeom>
            <a:grpFill/>
            <a:ln w="7189" cap="flat">
              <a:noFill/>
              <a:prstDash val="solid"/>
              <a:miter/>
            </a:ln>
          </p:spPr>
          <p:txBody>
            <a:bodyPr rtlCol="0" anchor="ctr">
              <a:spAutoFit/>
            </a:bodyPr>
            <a:lstStyle/>
            <a:p>
              <a:endParaRPr lang="zh-CN" altLang="en-US"/>
            </a:p>
          </p:txBody>
        </p:sp>
        <p:sp>
          <p:nvSpPr>
            <p:cNvPr id="145" name="任意多边形: 形状 144"/>
            <p:cNvSpPr/>
            <p:nvPr/>
          </p:nvSpPr>
          <p:spPr>
            <a:xfrm>
              <a:off x="5537439" y="2360292"/>
              <a:ext cx="39147" cy="35765"/>
            </a:xfrm>
            <a:custGeom>
              <a:avLst/>
              <a:gdLst>
                <a:gd name="connsiteX0" fmla="*/ 29706 w 39147"/>
                <a:gd name="connsiteY0" fmla="*/ 1212 h 35765"/>
                <a:gd name="connsiteX1" fmla="*/ 29706 w 39147"/>
                <a:gd name="connsiteY1" fmla="*/ 19707 h 35765"/>
                <a:gd name="connsiteX2" fmla="*/ 23086 w 39147"/>
                <a:gd name="connsiteY2" fmla="*/ 26255 h 35765"/>
                <a:gd name="connsiteX3" fmla="*/ 15889 w 39147"/>
                <a:gd name="connsiteY3" fmla="*/ 26255 h 35765"/>
                <a:gd name="connsiteX4" fmla="*/ 9341 w 39147"/>
                <a:gd name="connsiteY4" fmla="*/ 19707 h 35765"/>
                <a:gd name="connsiteX5" fmla="*/ 9341 w 39147"/>
                <a:gd name="connsiteY5" fmla="*/ 1212 h 35765"/>
                <a:gd name="connsiteX6" fmla="*/ -86 w 39147"/>
                <a:gd name="connsiteY6" fmla="*/ 1212 h 35765"/>
                <a:gd name="connsiteX7" fmla="*/ -86 w 39147"/>
                <a:gd name="connsiteY7" fmla="*/ 19707 h 35765"/>
                <a:gd name="connsiteX8" fmla="*/ 15889 w 39147"/>
                <a:gd name="connsiteY8" fmla="*/ 35682 h 35765"/>
                <a:gd name="connsiteX9" fmla="*/ 23086 w 39147"/>
                <a:gd name="connsiteY9" fmla="*/ 35682 h 35765"/>
                <a:gd name="connsiteX10" fmla="*/ 39061 w 39147"/>
                <a:gd name="connsiteY10" fmla="*/ 19707 h 35765"/>
                <a:gd name="connsiteX11" fmla="*/ 39061 w 39147"/>
                <a:gd name="connsiteY11" fmla="*/ -83 h 35765"/>
                <a:gd name="connsiteX12" fmla="*/ 33664 w 39147"/>
                <a:gd name="connsiteY12" fmla="*/ 1212 h 3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47" h="35765">
                  <a:moveTo>
                    <a:pt x="29706" y="1212"/>
                  </a:moveTo>
                  <a:lnTo>
                    <a:pt x="29706" y="19707"/>
                  </a:lnTo>
                  <a:cubicBezTo>
                    <a:pt x="29670" y="23333"/>
                    <a:pt x="26712" y="26255"/>
                    <a:pt x="23086" y="26255"/>
                  </a:cubicBezTo>
                  <a:lnTo>
                    <a:pt x="15889" y="26255"/>
                  </a:lnTo>
                  <a:cubicBezTo>
                    <a:pt x="12270" y="26255"/>
                    <a:pt x="9341" y="23326"/>
                    <a:pt x="9341" y="19707"/>
                  </a:cubicBezTo>
                  <a:lnTo>
                    <a:pt x="9341" y="1212"/>
                  </a:lnTo>
                  <a:lnTo>
                    <a:pt x="-86" y="1212"/>
                  </a:lnTo>
                  <a:lnTo>
                    <a:pt x="-86" y="19707"/>
                  </a:lnTo>
                  <a:cubicBezTo>
                    <a:pt x="-50" y="28515"/>
                    <a:pt x="7081" y="35646"/>
                    <a:pt x="15889" y="35682"/>
                  </a:cubicBezTo>
                  <a:lnTo>
                    <a:pt x="23086" y="35682"/>
                  </a:lnTo>
                  <a:cubicBezTo>
                    <a:pt x="31894" y="35646"/>
                    <a:pt x="39025" y="28515"/>
                    <a:pt x="39061" y="19707"/>
                  </a:cubicBezTo>
                  <a:lnTo>
                    <a:pt x="39061" y="-83"/>
                  </a:lnTo>
                  <a:cubicBezTo>
                    <a:pt x="37384" y="752"/>
                    <a:pt x="35535" y="1191"/>
                    <a:pt x="33664" y="1212"/>
                  </a:cubicBezTo>
                  <a:close/>
                </a:path>
              </a:pathLst>
            </a:custGeom>
            <a:grpFill/>
            <a:ln w="7189" cap="flat">
              <a:noFill/>
              <a:prstDash val="solid"/>
              <a:miter/>
            </a:ln>
          </p:spPr>
          <p:txBody>
            <a:bodyPr rtlCol="0" anchor="ctr">
              <a:spAutoFit/>
            </a:bodyPr>
            <a:lstStyle/>
            <a:p>
              <a:endParaRPr lang="zh-CN" altLang="en-US"/>
            </a:p>
          </p:txBody>
        </p:sp>
        <p:sp>
          <p:nvSpPr>
            <p:cNvPr id="146" name="任意多边形: 形状 145"/>
            <p:cNvSpPr/>
            <p:nvPr/>
          </p:nvSpPr>
          <p:spPr>
            <a:xfrm>
              <a:off x="5351705" y="2170743"/>
              <a:ext cx="226321" cy="162130"/>
            </a:xfrm>
            <a:custGeom>
              <a:avLst/>
              <a:gdLst>
                <a:gd name="connsiteX0" fmla="*/ 10564 w 226321"/>
                <a:gd name="connsiteY0" fmla="*/ 160393 h 162130"/>
                <a:gd name="connsiteX1" fmla="*/ 10564 w 226321"/>
                <a:gd name="connsiteY1" fmla="*/ 109659 h 162130"/>
                <a:gd name="connsiteX2" fmla="*/ 16753 w 226321"/>
                <a:gd name="connsiteY2" fmla="*/ 102895 h 162130"/>
                <a:gd name="connsiteX3" fmla="*/ 209180 w 226321"/>
                <a:gd name="connsiteY3" fmla="*/ 102895 h 162130"/>
                <a:gd name="connsiteX4" fmla="*/ 215441 w 226321"/>
                <a:gd name="connsiteY4" fmla="*/ 109659 h 162130"/>
                <a:gd name="connsiteX5" fmla="*/ 215441 w 226321"/>
                <a:gd name="connsiteY5" fmla="*/ 160681 h 162130"/>
                <a:gd name="connsiteX6" fmla="*/ 219254 w 226321"/>
                <a:gd name="connsiteY6" fmla="*/ 160681 h 162130"/>
                <a:gd name="connsiteX7" fmla="*/ 224652 w 226321"/>
                <a:gd name="connsiteY7" fmla="*/ 162048 h 162130"/>
                <a:gd name="connsiteX8" fmla="*/ 224652 w 226321"/>
                <a:gd name="connsiteY8" fmla="*/ 109659 h 162130"/>
                <a:gd name="connsiteX9" fmla="*/ 209115 w 226321"/>
                <a:gd name="connsiteY9" fmla="*/ 93540 h 162130"/>
                <a:gd name="connsiteX10" fmla="*/ 209036 w 226321"/>
                <a:gd name="connsiteY10" fmla="*/ 93540 h 162130"/>
                <a:gd name="connsiteX11" fmla="*/ 205150 w 226321"/>
                <a:gd name="connsiteY11" fmla="*/ 93540 h 162130"/>
                <a:gd name="connsiteX12" fmla="*/ 205150 w 226321"/>
                <a:gd name="connsiteY12" fmla="*/ 69792 h 162130"/>
                <a:gd name="connsiteX13" fmla="*/ 212346 w 226321"/>
                <a:gd name="connsiteY13" fmla="*/ 71375 h 162130"/>
                <a:gd name="connsiteX14" fmla="*/ 226235 w 226321"/>
                <a:gd name="connsiteY14" fmla="*/ 59933 h 162130"/>
                <a:gd name="connsiteX15" fmla="*/ 226235 w 226321"/>
                <a:gd name="connsiteY15" fmla="*/ 40216 h 162130"/>
                <a:gd name="connsiteX16" fmla="*/ 212396 w 226321"/>
                <a:gd name="connsiteY16" fmla="*/ 28839 h 162130"/>
                <a:gd name="connsiteX17" fmla="*/ 212346 w 226321"/>
                <a:gd name="connsiteY17" fmla="*/ 28846 h 162130"/>
                <a:gd name="connsiteX18" fmla="*/ 205150 w 226321"/>
                <a:gd name="connsiteY18" fmla="*/ 30357 h 162130"/>
                <a:gd name="connsiteX19" fmla="*/ 205150 w 226321"/>
                <a:gd name="connsiteY19" fmla="*/ 18771 h 162130"/>
                <a:gd name="connsiteX20" fmla="*/ 189102 w 226321"/>
                <a:gd name="connsiteY20" fmla="*/ -83 h 162130"/>
                <a:gd name="connsiteX21" fmla="*/ 36902 w 226321"/>
                <a:gd name="connsiteY21" fmla="*/ -83 h 162130"/>
                <a:gd name="connsiteX22" fmla="*/ 20927 w 226321"/>
                <a:gd name="connsiteY22" fmla="*/ 18771 h 162130"/>
                <a:gd name="connsiteX23" fmla="*/ 20927 w 226321"/>
                <a:gd name="connsiteY23" fmla="*/ 30069 h 162130"/>
                <a:gd name="connsiteX24" fmla="*/ 14306 w 226321"/>
                <a:gd name="connsiteY24" fmla="*/ 28846 h 162130"/>
                <a:gd name="connsiteX25" fmla="*/ -86 w 226321"/>
                <a:gd name="connsiteY25" fmla="*/ 40216 h 162130"/>
                <a:gd name="connsiteX26" fmla="*/ -86 w 226321"/>
                <a:gd name="connsiteY26" fmla="*/ 59933 h 162130"/>
                <a:gd name="connsiteX27" fmla="*/ 14306 w 226321"/>
                <a:gd name="connsiteY27" fmla="*/ 71375 h 162130"/>
                <a:gd name="connsiteX28" fmla="*/ 20927 w 226321"/>
                <a:gd name="connsiteY28" fmla="*/ 70152 h 162130"/>
                <a:gd name="connsiteX29" fmla="*/ 20927 w 226321"/>
                <a:gd name="connsiteY29" fmla="*/ 93540 h 162130"/>
                <a:gd name="connsiteX30" fmla="*/ 16969 w 226321"/>
                <a:gd name="connsiteY30" fmla="*/ 93540 h 162130"/>
                <a:gd name="connsiteX31" fmla="*/ 1425 w 226321"/>
                <a:gd name="connsiteY31" fmla="*/ 109652 h 162130"/>
                <a:gd name="connsiteX32" fmla="*/ 1425 w 226321"/>
                <a:gd name="connsiteY32" fmla="*/ 109659 h 162130"/>
                <a:gd name="connsiteX33" fmla="*/ 1425 w 226321"/>
                <a:gd name="connsiteY33" fmla="*/ 160896 h 162130"/>
                <a:gd name="connsiteX34" fmla="*/ 3224 w 226321"/>
                <a:gd name="connsiteY34" fmla="*/ 160896 h 162130"/>
                <a:gd name="connsiteX35" fmla="*/ 207597 w 226321"/>
                <a:gd name="connsiteY35" fmla="*/ 39928 h 162130"/>
                <a:gd name="connsiteX36" fmla="*/ 212058 w 226321"/>
                <a:gd name="connsiteY36" fmla="*/ 37913 h 162130"/>
                <a:gd name="connsiteX37" fmla="*/ 216520 w 226321"/>
                <a:gd name="connsiteY37" fmla="*/ 39928 h 162130"/>
                <a:gd name="connsiteX38" fmla="*/ 216520 w 226321"/>
                <a:gd name="connsiteY38" fmla="*/ 59646 h 162130"/>
                <a:gd name="connsiteX39" fmla="*/ 212058 w 226321"/>
                <a:gd name="connsiteY39" fmla="*/ 61661 h 162130"/>
                <a:gd name="connsiteX40" fmla="*/ 207597 w 226321"/>
                <a:gd name="connsiteY40" fmla="*/ 59646 h 162130"/>
                <a:gd name="connsiteX41" fmla="*/ 30066 w 226321"/>
                <a:gd name="connsiteY41" fmla="*/ 18339 h 162130"/>
                <a:gd name="connsiteX42" fmla="*/ 36686 w 226321"/>
                <a:gd name="connsiteY42" fmla="*/ 8840 h 162130"/>
                <a:gd name="connsiteX43" fmla="*/ 189030 w 226321"/>
                <a:gd name="connsiteY43" fmla="*/ 8840 h 162130"/>
                <a:gd name="connsiteX44" fmla="*/ 195651 w 226321"/>
                <a:gd name="connsiteY44" fmla="*/ 18339 h 162130"/>
                <a:gd name="connsiteX45" fmla="*/ 195651 w 226321"/>
                <a:gd name="connsiteY45" fmla="*/ 93108 h 162130"/>
                <a:gd name="connsiteX46" fmla="*/ 30138 w 226321"/>
                <a:gd name="connsiteY46" fmla="*/ 93108 h 162130"/>
                <a:gd name="connsiteX47" fmla="*/ 19272 w 226321"/>
                <a:gd name="connsiteY47" fmla="*/ 59502 h 162130"/>
                <a:gd name="connsiteX48" fmla="*/ 14090 w 226321"/>
                <a:gd name="connsiteY48" fmla="*/ 61517 h 162130"/>
                <a:gd name="connsiteX49" fmla="*/ 8837 w 226321"/>
                <a:gd name="connsiteY49" fmla="*/ 59502 h 162130"/>
                <a:gd name="connsiteX50" fmla="*/ 8837 w 226321"/>
                <a:gd name="connsiteY50" fmla="*/ 39856 h 162130"/>
                <a:gd name="connsiteX51" fmla="*/ 14090 w 226321"/>
                <a:gd name="connsiteY51" fmla="*/ 37769 h 162130"/>
                <a:gd name="connsiteX52" fmla="*/ 19272 w 226321"/>
                <a:gd name="connsiteY52" fmla="*/ 39784 h 16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26321" h="162130">
                  <a:moveTo>
                    <a:pt x="10564" y="160393"/>
                  </a:moveTo>
                  <a:lnTo>
                    <a:pt x="10564" y="109659"/>
                  </a:lnTo>
                  <a:cubicBezTo>
                    <a:pt x="10442" y="106097"/>
                    <a:pt x="13191" y="103089"/>
                    <a:pt x="16753" y="102895"/>
                  </a:cubicBezTo>
                  <a:lnTo>
                    <a:pt x="209180" y="102895"/>
                  </a:lnTo>
                  <a:cubicBezTo>
                    <a:pt x="212771" y="103053"/>
                    <a:pt x="215563" y="106069"/>
                    <a:pt x="215441" y="109659"/>
                  </a:cubicBezTo>
                  <a:lnTo>
                    <a:pt x="215441" y="160681"/>
                  </a:lnTo>
                  <a:lnTo>
                    <a:pt x="219254" y="160681"/>
                  </a:lnTo>
                  <a:cubicBezTo>
                    <a:pt x="221140" y="160688"/>
                    <a:pt x="222989" y="161163"/>
                    <a:pt x="224652" y="162048"/>
                  </a:cubicBezTo>
                  <a:lnTo>
                    <a:pt x="224652" y="109659"/>
                  </a:lnTo>
                  <a:cubicBezTo>
                    <a:pt x="224810" y="100916"/>
                    <a:pt x="217851" y="93698"/>
                    <a:pt x="209115" y="93540"/>
                  </a:cubicBezTo>
                  <a:cubicBezTo>
                    <a:pt x="209086" y="93540"/>
                    <a:pt x="209065" y="93540"/>
                    <a:pt x="209036" y="93540"/>
                  </a:cubicBezTo>
                  <a:lnTo>
                    <a:pt x="205150" y="93540"/>
                  </a:lnTo>
                  <a:lnTo>
                    <a:pt x="205150" y="69792"/>
                  </a:lnTo>
                  <a:cubicBezTo>
                    <a:pt x="207388" y="70886"/>
                    <a:pt x="209856" y="71433"/>
                    <a:pt x="212346" y="71375"/>
                  </a:cubicBezTo>
                  <a:cubicBezTo>
                    <a:pt x="219341" y="72045"/>
                    <a:pt x="225551" y="66928"/>
                    <a:pt x="226235" y="59933"/>
                  </a:cubicBezTo>
                  <a:lnTo>
                    <a:pt x="226235" y="40216"/>
                  </a:lnTo>
                  <a:cubicBezTo>
                    <a:pt x="225558" y="33257"/>
                    <a:pt x="219362" y="28162"/>
                    <a:pt x="212396" y="28839"/>
                  </a:cubicBezTo>
                  <a:cubicBezTo>
                    <a:pt x="212382" y="28846"/>
                    <a:pt x="212361" y="28846"/>
                    <a:pt x="212346" y="28846"/>
                  </a:cubicBezTo>
                  <a:cubicBezTo>
                    <a:pt x="209863" y="28767"/>
                    <a:pt x="207395" y="29285"/>
                    <a:pt x="205150" y="30357"/>
                  </a:cubicBezTo>
                  <a:lnTo>
                    <a:pt x="205150" y="18771"/>
                  </a:lnTo>
                  <a:cubicBezTo>
                    <a:pt x="205855" y="9157"/>
                    <a:pt x="198709" y="759"/>
                    <a:pt x="189102" y="-83"/>
                  </a:cubicBezTo>
                  <a:lnTo>
                    <a:pt x="36902" y="-83"/>
                  </a:lnTo>
                  <a:cubicBezTo>
                    <a:pt x="27324" y="795"/>
                    <a:pt x="20221" y="9179"/>
                    <a:pt x="20927" y="18771"/>
                  </a:cubicBezTo>
                  <a:lnTo>
                    <a:pt x="20927" y="30069"/>
                  </a:lnTo>
                  <a:cubicBezTo>
                    <a:pt x="18818" y="29249"/>
                    <a:pt x="16573" y="28839"/>
                    <a:pt x="14306" y="28846"/>
                  </a:cubicBezTo>
                  <a:cubicBezTo>
                    <a:pt x="7211" y="28083"/>
                    <a:pt x="813" y="33142"/>
                    <a:pt x="-86" y="40216"/>
                  </a:cubicBezTo>
                  <a:lnTo>
                    <a:pt x="-86" y="59933"/>
                  </a:lnTo>
                  <a:cubicBezTo>
                    <a:pt x="813" y="67022"/>
                    <a:pt x="7196" y="72095"/>
                    <a:pt x="14306" y="71375"/>
                  </a:cubicBezTo>
                  <a:cubicBezTo>
                    <a:pt x="16573" y="71383"/>
                    <a:pt x="18818" y="70972"/>
                    <a:pt x="20927" y="70152"/>
                  </a:cubicBezTo>
                  <a:lnTo>
                    <a:pt x="20927" y="93540"/>
                  </a:lnTo>
                  <a:lnTo>
                    <a:pt x="16969" y="93540"/>
                  </a:lnTo>
                  <a:cubicBezTo>
                    <a:pt x="8225" y="93698"/>
                    <a:pt x="1266" y="100909"/>
                    <a:pt x="1425" y="109652"/>
                  </a:cubicBezTo>
                  <a:cubicBezTo>
                    <a:pt x="1425" y="109659"/>
                    <a:pt x="1425" y="109659"/>
                    <a:pt x="1425" y="109659"/>
                  </a:cubicBezTo>
                  <a:lnTo>
                    <a:pt x="1425" y="160896"/>
                  </a:lnTo>
                  <a:cubicBezTo>
                    <a:pt x="2022" y="160861"/>
                    <a:pt x="2627" y="160861"/>
                    <a:pt x="3224" y="160896"/>
                  </a:cubicBezTo>
                  <a:close/>
                  <a:moveTo>
                    <a:pt x="207597" y="39928"/>
                  </a:moveTo>
                  <a:cubicBezTo>
                    <a:pt x="207597" y="39352"/>
                    <a:pt x="209252" y="37913"/>
                    <a:pt x="212058" y="37913"/>
                  </a:cubicBezTo>
                  <a:cubicBezTo>
                    <a:pt x="214865" y="37913"/>
                    <a:pt x="216520" y="39352"/>
                    <a:pt x="216520" y="39928"/>
                  </a:cubicBezTo>
                  <a:lnTo>
                    <a:pt x="216520" y="59646"/>
                  </a:lnTo>
                  <a:cubicBezTo>
                    <a:pt x="216520" y="60221"/>
                    <a:pt x="214865" y="61661"/>
                    <a:pt x="212058" y="61661"/>
                  </a:cubicBezTo>
                  <a:cubicBezTo>
                    <a:pt x="209252" y="61661"/>
                    <a:pt x="207597" y="60221"/>
                    <a:pt x="207597" y="59646"/>
                  </a:cubicBezTo>
                  <a:close/>
                  <a:moveTo>
                    <a:pt x="30066" y="18339"/>
                  </a:moveTo>
                  <a:cubicBezTo>
                    <a:pt x="30066" y="13158"/>
                    <a:pt x="33088" y="8840"/>
                    <a:pt x="36686" y="8840"/>
                  </a:cubicBezTo>
                  <a:lnTo>
                    <a:pt x="189030" y="8840"/>
                  </a:lnTo>
                  <a:cubicBezTo>
                    <a:pt x="192628" y="8840"/>
                    <a:pt x="195651" y="13158"/>
                    <a:pt x="195651" y="18339"/>
                  </a:cubicBezTo>
                  <a:lnTo>
                    <a:pt x="195651" y="93108"/>
                  </a:lnTo>
                  <a:lnTo>
                    <a:pt x="30138" y="93108"/>
                  </a:lnTo>
                  <a:close/>
                  <a:moveTo>
                    <a:pt x="19272" y="59502"/>
                  </a:moveTo>
                  <a:cubicBezTo>
                    <a:pt x="19272" y="59933"/>
                    <a:pt x="17472" y="61517"/>
                    <a:pt x="14090" y="61517"/>
                  </a:cubicBezTo>
                  <a:cubicBezTo>
                    <a:pt x="12111" y="61747"/>
                    <a:pt x="10147" y="60999"/>
                    <a:pt x="8837" y="59502"/>
                  </a:cubicBezTo>
                  <a:lnTo>
                    <a:pt x="8837" y="39856"/>
                  </a:lnTo>
                  <a:cubicBezTo>
                    <a:pt x="8837" y="39352"/>
                    <a:pt x="10708" y="37769"/>
                    <a:pt x="14090" y="37769"/>
                  </a:cubicBezTo>
                  <a:cubicBezTo>
                    <a:pt x="17472" y="37769"/>
                    <a:pt x="19199" y="39352"/>
                    <a:pt x="19272" y="39784"/>
                  </a:cubicBezTo>
                  <a:close/>
                </a:path>
              </a:pathLst>
            </a:custGeom>
            <a:grpFill/>
            <a:ln w="7189" cap="flat">
              <a:noFill/>
              <a:prstDash val="solid"/>
              <a:miter/>
            </a:ln>
          </p:spPr>
          <p:txBody>
            <a:bodyPr rtlCol="0" anchor="ctr">
              <a:spAutoFit/>
            </a:bodyPr>
            <a:lstStyle/>
            <a:p>
              <a:endParaRPr lang="zh-CN" altLang="en-US"/>
            </a:p>
          </p:txBody>
        </p:sp>
        <p:sp>
          <p:nvSpPr>
            <p:cNvPr id="147" name="任意多边形: 形状 146"/>
            <p:cNvSpPr/>
            <p:nvPr/>
          </p:nvSpPr>
          <p:spPr>
            <a:xfrm>
              <a:off x="5342925" y="2331192"/>
              <a:ext cx="240353" cy="30017"/>
            </a:xfrm>
            <a:custGeom>
              <a:avLst/>
              <a:gdLst>
                <a:gd name="connsiteX0" fmla="*/ 228034 w 240353"/>
                <a:gd name="connsiteY0" fmla="*/ -56 h 30017"/>
                <a:gd name="connsiteX1" fmla="*/ 12147 w 240353"/>
                <a:gd name="connsiteY1" fmla="*/ -56 h 30017"/>
                <a:gd name="connsiteX2" fmla="*/ 10348 w 240353"/>
                <a:gd name="connsiteY2" fmla="*/ -56 h 30017"/>
                <a:gd name="connsiteX3" fmla="*/ -86 w 240353"/>
                <a:gd name="connsiteY3" fmla="*/ 11962 h 30017"/>
                <a:gd name="connsiteX4" fmla="*/ -86 w 240353"/>
                <a:gd name="connsiteY4" fmla="*/ 17863 h 30017"/>
                <a:gd name="connsiteX5" fmla="*/ 10348 w 240353"/>
                <a:gd name="connsiteY5" fmla="*/ 29880 h 30017"/>
                <a:gd name="connsiteX6" fmla="*/ 12147 w 240353"/>
                <a:gd name="connsiteY6" fmla="*/ 29880 h 30017"/>
                <a:gd name="connsiteX7" fmla="*/ 228034 w 240353"/>
                <a:gd name="connsiteY7" fmla="*/ 29880 h 30017"/>
                <a:gd name="connsiteX8" fmla="*/ 233431 w 240353"/>
                <a:gd name="connsiteY8" fmla="*/ 28585 h 30017"/>
                <a:gd name="connsiteX9" fmla="*/ 240267 w 240353"/>
                <a:gd name="connsiteY9" fmla="*/ 17647 h 30017"/>
                <a:gd name="connsiteX10" fmla="*/ 240267 w 240353"/>
                <a:gd name="connsiteY10" fmla="*/ 11746 h 30017"/>
                <a:gd name="connsiteX11" fmla="*/ 233431 w 240353"/>
                <a:gd name="connsiteY11" fmla="*/ 879 h 30017"/>
                <a:gd name="connsiteX12" fmla="*/ 228034 w 240353"/>
                <a:gd name="connsiteY12" fmla="*/ -56 h 30017"/>
                <a:gd name="connsiteX13" fmla="*/ 233359 w 240353"/>
                <a:gd name="connsiteY13" fmla="*/ 18078 h 30017"/>
                <a:gd name="connsiteX14" fmla="*/ 228034 w 240353"/>
                <a:gd name="connsiteY14" fmla="*/ 23476 h 30017"/>
                <a:gd name="connsiteX15" fmla="*/ 12147 w 240353"/>
                <a:gd name="connsiteY15" fmla="*/ 23476 h 30017"/>
                <a:gd name="connsiteX16" fmla="*/ 6750 w 240353"/>
                <a:gd name="connsiteY16" fmla="*/ 18078 h 30017"/>
                <a:gd name="connsiteX17" fmla="*/ 6750 w 240353"/>
                <a:gd name="connsiteY17" fmla="*/ 12178 h 30017"/>
                <a:gd name="connsiteX18" fmla="*/ 12147 w 240353"/>
                <a:gd name="connsiteY18" fmla="*/ 6780 h 30017"/>
                <a:gd name="connsiteX19" fmla="*/ 228034 w 240353"/>
                <a:gd name="connsiteY19" fmla="*/ 6780 h 30017"/>
                <a:gd name="connsiteX20" fmla="*/ 233359 w 240353"/>
                <a:gd name="connsiteY20" fmla="*/ 12106 h 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0353" h="30017">
                  <a:moveTo>
                    <a:pt x="228034" y="-56"/>
                  </a:moveTo>
                  <a:lnTo>
                    <a:pt x="12147" y="-56"/>
                  </a:lnTo>
                  <a:cubicBezTo>
                    <a:pt x="11550" y="-92"/>
                    <a:pt x="10945" y="-92"/>
                    <a:pt x="10348" y="-56"/>
                  </a:cubicBezTo>
                  <a:cubicBezTo>
                    <a:pt x="4368" y="800"/>
                    <a:pt x="-79" y="5917"/>
                    <a:pt x="-86" y="11962"/>
                  </a:cubicBezTo>
                  <a:lnTo>
                    <a:pt x="-86" y="17863"/>
                  </a:lnTo>
                  <a:cubicBezTo>
                    <a:pt x="-79" y="23907"/>
                    <a:pt x="4368" y="29024"/>
                    <a:pt x="10348" y="29880"/>
                  </a:cubicBezTo>
                  <a:cubicBezTo>
                    <a:pt x="10945" y="29952"/>
                    <a:pt x="11550" y="29952"/>
                    <a:pt x="12147" y="29880"/>
                  </a:cubicBezTo>
                  <a:lnTo>
                    <a:pt x="228034" y="29880"/>
                  </a:lnTo>
                  <a:cubicBezTo>
                    <a:pt x="229905" y="29859"/>
                    <a:pt x="231754" y="29420"/>
                    <a:pt x="233431" y="28585"/>
                  </a:cubicBezTo>
                  <a:cubicBezTo>
                    <a:pt x="237605" y="26534"/>
                    <a:pt x="240253" y="22295"/>
                    <a:pt x="240267" y="17647"/>
                  </a:cubicBezTo>
                  <a:lnTo>
                    <a:pt x="240267" y="11746"/>
                  </a:lnTo>
                  <a:cubicBezTo>
                    <a:pt x="240260" y="7111"/>
                    <a:pt x="237605" y="2894"/>
                    <a:pt x="233431" y="879"/>
                  </a:cubicBezTo>
                  <a:cubicBezTo>
                    <a:pt x="231733" y="138"/>
                    <a:pt x="229883" y="-178"/>
                    <a:pt x="228034" y="-56"/>
                  </a:cubicBezTo>
                  <a:close/>
                  <a:moveTo>
                    <a:pt x="233359" y="18078"/>
                  </a:moveTo>
                  <a:cubicBezTo>
                    <a:pt x="233359" y="21029"/>
                    <a:pt x="230984" y="23440"/>
                    <a:pt x="228034" y="23476"/>
                  </a:cubicBezTo>
                  <a:lnTo>
                    <a:pt x="12147" y="23476"/>
                  </a:lnTo>
                  <a:cubicBezTo>
                    <a:pt x="9182" y="23440"/>
                    <a:pt x="6786" y="21043"/>
                    <a:pt x="6750" y="18078"/>
                  </a:cubicBezTo>
                  <a:lnTo>
                    <a:pt x="6750" y="12178"/>
                  </a:lnTo>
                  <a:cubicBezTo>
                    <a:pt x="6750" y="9198"/>
                    <a:pt x="9168" y="6780"/>
                    <a:pt x="12147" y="6780"/>
                  </a:cubicBezTo>
                  <a:lnTo>
                    <a:pt x="228034" y="6780"/>
                  </a:lnTo>
                  <a:cubicBezTo>
                    <a:pt x="230977" y="6780"/>
                    <a:pt x="233359" y="9162"/>
                    <a:pt x="233359" y="12106"/>
                  </a:cubicBezTo>
                  <a:close/>
                </a:path>
              </a:pathLst>
            </a:custGeom>
            <a:grpFill/>
            <a:ln w="7189" cap="flat">
              <a:noFill/>
              <a:prstDash val="solid"/>
              <a:miter/>
            </a:ln>
          </p:spPr>
          <p:txBody>
            <a:bodyPr rtlCol="0" anchor="ctr">
              <a:spAutoFit/>
            </a:bodyPr>
            <a:lstStyle/>
            <a:p>
              <a:endParaRPr lang="zh-CN" altLang="en-US"/>
            </a:p>
          </p:txBody>
        </p:sp>
        <p:sp>
          <p:nvSpPr>
            <p:cNvPr id="148" name="任意多边形: 形状 147"/>
            <p:cNvSpPr/>
            <p:nvPr/>
          </p:nvSpPr>
          <p:spPr>
            <a:xfrm>
              <a:off x="5393731" y="2193627"/>
              <a:ext cx="147018" cy="58289"/>
            </a:xfrm>
            <a:custGeom>
              <a:avLst/>
              <a:gdLst>
                <a:gd name="connsiteX0" fmla="*/ 136138 w 147018"/>
                <a:gd name="connsiteY0" fmla="*/ -83 h 58289"/>
                <a:gd name="connsiteX1" fmla="*/ 10708 w 147018"/>
                <a:gd name="connsiteY1" fmla="*/ -83 h 58289"/>
                <a:gd name="connsiteX2" fmla="*/ -86 w 147018"/>
                <a:gd name="connsiteY2" fmla="*/ 10711 h 58289"/>
                <a:gd name="connsiteX3" fmla="*/ -86 w 147018"/>
                <a:gd name="connsiteY3" fmla="*/ 47412 h 58289"/>
                <a:gd name="connsiteX4" fmla="*/ 10708 w 147018"/>
                <a:gd name="connsiteY4" fmla="*/ 58206 h 58289"/>
                <a:gd name="connsiteX5" fmla="*/ 136138 w 147018"/>
                <a:gd name="connsiteY5" fmla="*/ 58206 h 58289"/>
                <a:gd name="connsiteX6" fmla="*/ 146932 w 147018"/>
                <a:gd name="connsiteY6" fmla="*/ 47412 h 58289"/>
                <a:gd name="connsiteX7" fmla="*/ 146932 w 147018"/>
                <a:gd name="connsiteY7" fmla="*/ 10711 h 58289"/>
                <a:gd name="connsiteX8" fmla="*/ 136138 w 147018"/>
                <a:gd name="connsiteY8" fmla="*/ -83 h 58289"/>
                <a:gd name="connsiteX9" fmla="*/ 142255 w 147018"/>
                <a:gd name="connsiteY9" fmla="*/ 47412 h 58289"/>
                <a:gd name="connsiteX10" fmla="*/ 136138 w 147018"/>
                <a:gd name="connsiteY10" fmla="*/ 53529 h 58289"/>
                <a:gd name="connsiteX11" fmla="*/ 10708 w 147018"/>
                <a:gd name="connsiteY11" fmla="*/ 53529 h 58289"/>
                <a:gd name="connsiteX12" fmla="*/ 4591 w 147018"/>
                <a:gd name="connsiteY12" fmla="*/ 47412 h 58289"/>
                <a:gd name="connsiteX13" fmla="*/ 4591 w 147018"/>
                <a:gd name="connsiteY13" fmla="*/ 10711 h 58289"/>
                <a:gd name="connsiteX14" fmla="*/ 10708 w 147018"/>
                <a:gd name="connsiteY14" fmla="*/ 4595 h 58289"/>
                <a:gd name="connsiteX15" fmla="*/ 136138 w 147018"/>
                <a:gd name="connsiteY15" fmla="*/ 4595 h 58289"/>
                <a:gd name="connsiteX16" fmla="*/ 142255 w 147018"/>
                <a:gd name="connsiteY16" fmla="*/ 10711 h 5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018" h="58289">
                  <a:moveTo>
                    <a:pt x="136138" y="-83"/>
                  </a:moveTo>
                  <a:lnTo>
                    <a:pt x="10708" y="-83"/>
                  </a:lnTo>
                  <a:cubicBezTo>
                    <a:pt x="4750" y="-83"/>
                    <a:pt x="-86" y="4753"/>
                    <a:pt x="-86" y="10711"/>
                  </a:cubicBezTo>
                  <a:lnTo>
                    <a:pt x="-86" y="47412"/>
                  </a:lnTo>
                  <a:cubicBezTo>
                    <a:pt x="-86" y="53371"/>
                    <a:pt x="4750" y="58206"/>
                    <a:pt x="10708" y="58206"/>
                  </a:cubicBezTo>
                  <a:lnTo>
                    <a:pt x="136138" y="58206"/>
                  </a:lnTo>
                  <a:cubicBezTo>
                    <a:pt x="142097" y="58206"/>
                    <a:pt x="146932" y="53371"/>
                    <a:pt x="146932" y="47412"/>
                  </a:cubicBezTo>
                  <a:lnTo>
                    <a:pt x="146932" y="10711"/>
                  </a:lnTo>
                  <a:cubicBezTo>
                    <a:pt x="146932" y="4753"/>
                    <a:pt x="142097" y="-83"/>
                    <a:pt x="136138" y="-83"/>
                  </a:cubicBezTo>
                  <a:close/>
                  <a:moveTo>
                    <a:pt x="142255" y="47412"/>
                  </a:moveTo>
                  <a:cubicBezTo>
                    <a:pt x="142255" y="50787"/>
                    <a:pt x="139513" y="53529"/>
                    <a:pt x="136138" y="53529"/>
                  </a:cubicBezTo>
                  <a:lnTo>
                    <a:pt x="10708" y="53529"/>
                  </a:lnTo>
                  <a:cubicBezTo>
                    <a:pt x="7333" y="53529"/>
                    <a:pt x="4591" y="50787"/>
                    <a:pt x="4591" y="47412"/>
                  </a:cubicBezTo>
                  <a:lnTo>
                    <a:pt x="4591" y="10711"/>
                  </a:lnTo>
                  <a:cubicBezTo>
                    <a:pt x="4591" y="7336"/>
                    <a:pt x="7333" y="4595"/>
                    <a:pt x="10708" y="4595"/>
                  </a:cubicBezTo>
                  <a:lnTo>
                    <a:pt x="136138" y="4595"/>
                  </a:lnTo>
                  <a:cubicBezTo>
                    <a:pt x="139513" y="4595"/>
                    <a:pt x="142255" y="7336"/>
                    <a:pt x="142255" y="10711"/>
                  </a:cubicBezTo>
                  <a:close/>
                </a:path>
              </a:pathLst>
            </a:custGeom>
            <a:grpFill/>
            <a:ln w="7189" cap="flat">
              <a:noFill/>
              <a:prstDash val="solid"/>
              <a:miter/>
            </a:ln>
          </p:spPr>
          <p:txBody>
            <a:bodyPr rtlCol="0" anchor="ctr">
              <a:spAutoFit/>
            </a:bodyPr>
            <a:lstStyle/>
            <a:p>
              <a:endParaRPr lang="zh-CN" altLang="en-US"/>
            </a:p>
          </p:txBody>
        </p:sp>
        <p:sp>
          <p:nvSpPr>
            <p:cNvPr id="149" name="任意多边形: 形状 148"/>
            <p:cNvSpPr/>
            <p:nvPr/>
          </p:nvSpPr>
          <p:spPr>
            <a:xfrm>
              <a:off x="5391356" y="2288258"/>
              <a:ext cx="26625" cy="26626"/>
            </a:xfrm>
            <a:custGeom>
              <a:avLst/>
              <a:gdLst>
                <a:gd name="connsiteX0" fmla="*/ 13227 w 26625"/>
                <a:gd name="connsiteY0" fmla="*/ -83 h 26626"/>
                <a:gd name="connsiteX1" fmla="*/ -86 w 26625"/>
                <a:gd name="connsiteY1" fmla="*/ 13230 h 26626"/>
                <a:gd name="connsiteX2" fmla="*/ 13227 w 26625"/>
                <a:gd name="connsiteY2" fmla="*/ 26543 h 26626"/>
                <a:gd name="connsiteX3" fmla="*/ 26540 w 26625"/>
                <a:gd name="connsiteY3" fmla="*/ 13230 h 26626"/>
                <a:gd name="connsiteX4" fmla="*/ 13227 w 26625"/>
                <a:gd name="connsiteY4" fmla="*/ -83 h 26626"/>
                <a:gd name="connsiteX5" fmla="*/ 13227 w 26625"/>
                <a:gd name="connsiteY5" fmla="*/ 21506 h 26626"/>
                <a:gd name="connsiteX6" fmla="*/ 3843 w 26625"/>
                <a:gd name="connsiteY6" fmla="*/ 13691 h 26626"/>
                <a:gd name="connsiteX7" fmla="*/ 11651 w 26625"/>
                <a:gd name="connsiteY7" fmla="*/ 4307 h 26626"/>
                <a:gd name="connsiteX8" fmla="*/ 13227 w 26625"/>
                <a:gd name="connsiteY8" fmla="*/ 4307 h 26626"/>
                <a:gd name="connsiteX9" fmla="*/ 21042 w 26625"/>
                <a:gd name="connsiteY9" fmla="*/ 13691 h 26626"/>
                <a:gd name="connsiteX10" fmla="*/ 13227 w 26625"/>
                <a:gd name="connsiteY10" fmla="*/ 21506 h 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25" h="26626">
                  <a:moveTo>
                    <a:pt x="13227" y="-83"/>
                  </a:moveTo>
                  <a:cubicBezTo>
                    <a:pt x="5872" y="-83"/>
                    <a:pt x="-86" y="5875"/>
                    <a:pt x="-86" y="13230"/>
                  </a:cubicBezTo>
                  <a:cubicBezTo>
                    <a:pt x="-86" y="20584"/>
                    <a:pt x="5872" y="26543"/>
                    <a:pt x="13227" y="26543"/>
                  </a:cubicBezTo>
                  <a:cubicBezTo>
                    <a:pt x="20581" y="26543"/>
                    <a:pt x="26540" y="20584"/>
                    <a:pt x="26540" y="13230"/>
                  </a:cubicBezTo>
                  <a:cubicBezTo>
                    <a:pt x="26540" y="5875"/>
                    <a:pt x="20581" y="-83"/>
                    <a:pt x="13227" y="-83"/>
                  </a:cubicBezTo>
                  <a:close/>
                  <a:moveTo>
                    <a:pt x="13227" y="21506"/>
                  </a:moveTo>
                  <a:cubicBezTo>
                    <a:pt x="8477" y="21937"/>
                    <a:pt x="4275" y="18440"/>
                    <a:pt x="3843" y="13691"/>
                  </a:cubicBezTo>
                  <a:cubicBezTo>
                    <a:pt x="3404" y="8941"/>
                    <a:pt x="6901" y="4738"/>
                    <a:pt x="11651" y="4307"/>
                  </a:cubicBezTo>
                  <a:cubicBezTo>
                    <a:pt x="12176" y="4256"/>
                    <a:pt x="12701" y="4256"/>
                    <a:pt x="13227" y="4307"/>
                  </a:cubicBezTo>
                  <a:cubicBezTo>
                    <a:pt x="17976" y="4738"/>
                    <a:pt x="21474" y="8941"/>
                    <a:pt x="21042" y="13691"/>
                  </a:cubicBezTo>
                  <a:cubicBezTo>
                    <a:pt x="20660" y="17843"/>
                    <a:pt x="17372" y="21124"/>
                    <a:pt x="13227" y="21506"/>
                  </a:cubicBezTo>
                  <a:close/>
                </a:path>
              </a:pathLst>
            </a:custGeom>
            <a:grpFill/>
            <a:ln w="7189" cap="flat">
              <a:noFill/>
              <a:prstDash val="solid"/>
              <a:miter/>
            </a:ln>
          </p:spPr>
          <p:txBody>
            <a:bodyPr rtlCol="0" anchor="ctr">
              <a:spAutoFit/>
            </a:bodyPr>
            <a:lstStyle/>
            <a:p>
              <a:endParaRPr lang="zh-CN" altLang="en-US"/>
            </a:p>
          </p:txBody>
        </p:sp>
        <p:sp>
          <p:nvSpPr>
            <p:cNvPr id="150" name="任意多边形: 形状 149"/>
            <p:cNvSpPr/>
            <p:nvPr/>
          </p:nvSpPr>
          <p:spPr>
            <a:xfrm>
              <a:off x="5516498" y="2288258"/>
              <a:ext cx="26625" cy="26626"/>
            </a:xfrm>
            <a:custGeom>
              <a:avLst/>
              <a:gdLst>
                <a:gd name="connsiteX0" fmla="*/ 13227 w 26625"/>
                <a:gd name="connsiteY0" fmla="*/ -83 h 26626"/>
                <a:gd name="connsiteX1" fmla="*/ -86 w 26625"/>
                <a:gd name="connsiteY1" fmla="*/ 13230 h 26626"/>
                <a:gd name="connsiteX2" fmla="*/ 13227 w 26625"/>
                <a:gd name="connsiteY2" fmla="*/ 26543 h 26626"/>
                <a:gd name="connsiteX3" fmla="*/ 26540 w 26625"/>
                <a:gd name="connsiteY3" fmla="*/ 13230 h 26626"/>
                <a:gd name="connsiteX4" fmla="*/ 13227 w 26625"/>
                <a:gd name="connsiteY4" fmla="*/ -83 h 26626"/>
                <a:gd name="connsiteX5" fmla="*/ 13227 w 26625"/>
                <a:gd name="connsiteY5" fmla="*/ 21506 h 26626"/>
                <a:gd name="connsiteX6" fmla="*/ 4591 w 26625"/>
                <a:gd name="connsiteY6" fmla="*/ 12870 h 26626"/>
                <a:gd name="connsiteX7" fmla="*/ 13227 w 26625"/>
                <a:gd name="connsiteY7" fmla="*/ 4235 h 26626"/>
                <a:gd name="connsiteX8" fmla="*/ 21862 w 26625"/>
                <a:gd name="connsiteY8" fmla="*/ 12870 h 26626"/>
                <a:gd name="connsiteX9" fmla="*/ 13594 w 26625"/>
                <a:gd name="connsiteY9" fmla="*/ 21858 h 26626"/>
                <a:gd name="connsiteX10" fmla="*/ 13227 w 26625"/>
                <a:gd name="connsiteY10" fmla="*/ 21865 h 2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25" h="26626">
                  <a:moveTo>
                    <a:pt x="13227" y="-83"/>
                  </a:moveTo>
                  <a:cubicBezTo>
                    <a:pt x="5872" y="-83"/>
                    <a:pt x="-86" y="5875"/>
                    <a:pt x="-86" y="13230"/>
                  </a:cubicBezTo>
                  <a:cubicBezTo>
                    <a:pt x="-86" y="20584"/>
                    <a:pt x="5872" y="26543"/>
                    <a:pt x="13227" y="26543"/>
                  </a:cubicBezTo>
                  <a:cubicBezTo>
                    <a:pt x="20581" y="26543"/>
                    <a:pt x="26540" y="20584"/>
                    <a:pt x="26540" y="13230"/>
                  </a:cubicBezTo>
                  <a:cubicBezTo>
                    <a:pt x="26540" y="5875"/>
                    <a:pt x="20581" y="-83"/>
                    <a:pt x="13227" y="-83"/>
                  </a:cubicBezTo>
                  <a:close/>
                  <a:moveTo>
                    <a:pt x="13227" y="21506"/>
                  </a:moveTo>
                  <a:cubicBezTo>
                    <a:pt x="8456" y="21506"/>
                    <a:pt x="4591" y="17641"/>
                    <a:pt x="4591" y="12870"/>
                  </a:cubicBezTo>
                  <a:cubicBezTo>
                    <a:pt x="4591" y="8099"/>
                    <a:pt x="8456" y="4235"/>
                    <a:pt x="13227" y="4235"/>
                  </a:cubicBezTo>
                  <a:cubicBezTo>
                    <a:pt x="17998" y="4235"/>
                    <a:pt x="21862" y="8099"/>
                    <a:pt x="21862" y="12870"/>
                  </a:cubicBezTo>
                  <a:cubicBezTo>
                    <a:pt x="22064" y="17634"/>
                    <a:pt x="18358" y="21657"/>
                    <a:pt x="13594" y="21858"/>
                  </a:cubicBezTo>
                  <a:cubicBezTo>
                    <a:pt x="13471" y="21865"/>
                    <a:pt x="13349" y="21865"/>
                    <a:pt x="13227" y="21865"/>
                  </a:cubicBezTo>
                  <a:close/>
                </a:path>
              </a:pathLst>
            </a:custGeom>
            <a:grpFill/>
            <a:ln w="7189" cap="flat">
              <a:noFill/>
              <a:prstDash val="solid"/>
              <a:miter/>
            </a:ln>
          </p:spPr>
          <p:txBody>
            <a:bodyPr rtlCol="0" anchor="ctr">
              <a:spAutoFit/>
            </a:bodyPr>
            <a:lstStyle/>
            <a:p>
              <a:endParaRPr lang="zh-CN" altLang="en-US"/>
            </a:p>
          </p:txBody>
        </p:sp>
      </p:grpSp>
      <p:grpSp>
        <p:nvGrpSpPr>
          <p:cNvPr id="151" name="组合 150"/>
          <p:cNvGrpSpPr/>
          <p:nvPr/>
        </p:nvGrpSpPr>
        <p:grpSpPr>
          <a:xfrm>
            <a:off x="9840669" y="2734221"/>
            <a:ext cx="435867" cy="353856"/>
            <a:chOff x="5336805" y="2647781"/>
            <a:chExt cx="252449" cy="204949"/>
          </a:xfrm>
          <a:gradFill>
            <a:gsLst>
              <a:gs pos="0">
                <a:schemeClr val="accent1">
                  <a:lumMod val="40000"/>
                  <a:lumOff val="60000"/>
                </a:schemeClr>
              </a:gs>
              <a:gs pos="100000">
                <a:schemeClr val="accent1"/>
              </a:gs>
            </a:gsLst>
            <a:lin ang="2700000" scaled="1"/>
          </a:gradFill>
        </p:grpSpPr>
        <p:sp>
          <p:nvSpPr>
            <p:cNvPr id="152" name="任意多边形: 形状 151"/>
            <p:cNvSpPr/>
            <p:nvPr/>
          </p:nvSpPr>
          <p:spPr>
            <a:xfrm>
              <a:off x="5336805" y="2647781"/>
              <a:ext cx="252449" cy="204949"/>
            </a:xfrm>
            <a:custGeom>
              <a:avLst/>
              <a:gdLst>
                <a:gd name="connsiteX0" fmla="*/ 139955 w 252449"/>
                <a:gd name="connsiteY0" fmla="*/ -11 h 204949"/>
                <a:gd name="connsiteX1" fmla="*/ 3875 w 252449"/>
                <a:gd name="connsiteY1" fmla="*/ -11 h 204949"/>
                <a:gd name="connsiteX2" fmla="*/ -83 w 252449"/>
                <a:gd name="connsiteY2" fmla="*/ 4379 h 204949"/>
                <a:gd name="connsiteX3" fmla="*/ -83 w 252449"/>
                <a:gd name="connsiteY3" fmla="*/ 170611 h 204949"/>
                <a:gd name="connsiteX4" fmla="*/ 3875 w 252449"/>
                <a:gd name="connsiteY4" fmla="*/ 175001 h 204949"/>
                <a:gd name="connsiteX5" fmla="*/ 104622 w 252449"/>
                <a:gd name="connsiteY5" fmla="*/ 175001 h 204949"/>
                <a:gd name="connsiteX6" fmla="*/ 104622 w 252449"/>
                <a:gd name="connsiteY6" fmla="*/ 200332 h 204949"/>
                <a:gd name="connsiteX7" fmla="*/ 110667 w 252449"/>
                <a:gd name="connsiteY7" fmla="*/ 204146 h 204949"/>
                <a:gd name="connsiteX8" fmla="*/ 119158 w 252449"/>
                <a:gd name="connsiteY8" fmla="*/ 196950 h 204949"/>
                <a:gd name="connsiteX9" fmla="*/ 125419 w 252449"/>
                <a:gd name="connsiteY9" fmla="*/ 191840 h 204949"/>
                <a:gd name="connsiteX10" fmla="*/ 127434 w 252449"/>
                <a:gd name="connsiteY10" fmla="*/ 190401 h 204949"/>
                <a:gd name="connsiteX11" fmla="*/ 128513 w 252449"/>
                <a:gd name="connsiteY11" fmla="*/ 191265 h 204949"/>
                <a:gd name="connsiteX12" fmla="*/ 134558 w 252449"/>
                <a:gd name="connsiteY12" fmla="*/ 196230 h 204949"/>
                <a:gd name="connsiteX13" fmla="*/ 143769 w 252449"/>
                <a:gd name="connsiteY13" fmla="*/ 203858 h 204949"/>
                <a:gd name="connsiteX14" fmla="*/ 148044 w 252449"/>
                <a:gd name="connsiteY14" fmla="*/ 203743 h 204949"/>
                <a:gd name="connsiteX15" fmla="*/ 148303 w 252449"/>
                <a:gd name="connsiteY15" fmla="*/ 203426 h 204949"/>
                <a:gd name="connsiteX16" fmla="*/ 149814 w 252449"/>
                <a:gd name="connsiteY16" fmla="*/ 200044 h 204949"/>
                <a:gd name="connsiteX17" fmla="*/ 149814 w 252449"/>
                <a:gd name="connsiteY17" fmla="*/ 174713 h 204949"/>
                <a:gd name="connsiteX18" fmla="*/ 248546 w 252449"/>
                <a:gd name="connsiteY18" fmla="*/ 174713 h 204949"/>
                <a:gd name="connsiteX19" fmla="*/ 251281 w 252449"/>
                <a:gd name="connsiteY19" fmla="*/ 173562 h 204949"/>
                <a:gd name="connsiteX20" fmla="*/ 251281 w 252449"/>
                <a:gd name="connsiteY20" fmla="*/ 173562 h 204949"/>
                <a:gd name="connsiteX21" fmla="*/ 251281 w 252449"/>
                <a:gd name="connsiteY21" fmla="*/ 173562 h 204949"/>
                <a:gd name="connsiteX22" fmla="*/ 252360 w 252449"/>
                <a:gd name="connsiteY22" fmla="*/ 170539 h 204949"/>
                <a:gd name="connsiteX23" fmla="*/ 252360 w 252449"/>
                <a:gd name="connsiteY23" fmla="*/ 4307 h 204949"/>
                <a:gd name="connsiteX24" fmla="*/ 248330 w 252449"/>
                <a:gd name="connsiteY24" fmla="*/ -83 h 204949"/>
                <a:gd name="connsiteX25" fmla="*/ 139955 w 252449"/>
                <a:gd name="connsiteY25" fmla="*/ -83 h 204949"/>
                <a:gd name="connsiteX26" fmla="*/ 104622 w 252449"/>
                <a:gd name="connsiteY26" fmla="*/ 166222 h 204949"/>
                <a:gd name="connsiteX27" fmla="*/ 7617 w 252449"/>
                <a:gd name="connsiteY27" fmla="*/ 166222 h 204949"/>
                <a:gd name="connsiteX28" fmla="*/ 7617 w 252449"/>
                <a:gd name="connsiteY28" fmla="*/ 8768 h 204949"/>
                <a:gd name="connsiteX29" fmla="*/ 104622 w 252449"/>
                <a:gd name="connsiteY29" fmla="*/ 8768 h 204949"/>
                <a:gd name="connsiteX30" fmla="*/ 141826 w 252449"/>
                <a:gd name="connsiteY30" fmla="*/ 191552 h 204949"/>
                <a:gd name="connsiteX31" fmla="*/ 129305 w 252449"/>
                <a:gd name="connsiteY31" fmla="*/ 181334 h 204949"/>
                <a:gd name="connsiteX32" fmla="*/ 125275 w 252449"/>
                <a:gd name="connsiteY32" fmla="*/ 181334 h 204949"/>
                <a:gd name="connsiteX33" fmla="*/ 112610 w 252449"/>
                <a:gd name="connsiteY33" fmla="*/ 191624 h 204949"/>
                <a:gd name="connsiteX34" fmla="*/ 112610 w 252449"/>
                <a:gd name="connsiteY34" fmla="*/ 8768 h 204949"/>
                <a:gd name="connsiteX35" fmla="*/ 141826 w 252449"/>
                <a:gd name="connsiteY35" fmla="*/ 8768 h 204949"/>
                <a:gd name="connsiteX36" fmla="*/ 149814 w 252449"/>
                <a:gd name="connsiteY36" fmla="*/ 8768 h 204949"/>
                <a:gd name="connsiteX37" fmla="*/ 245092 w 252449"/>
                <a:gd name="connsiteY37" fmla="*/ 8768 h 204949"/>
                <a:gd name="connsiteX38" fmla="*/ 245092 w 252449"/>
                <a:gd name="connsiteY38" fmla="*/ 166222 h 204949"/>
                <a:gd name="connsiteX39" fmla="*/ 149526 w 252449"/>
                <a:gd name="connsiteY39" fmla="*/ 166222 h 20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2449" h="204949">
                  <a:moveTo>
                    <a:pt x="139955" y="-11"/>
                  </a:moveTo>
                  <a:lnTo>
                    <a:pt x="3875" y="-11"/>
                  </a:lnTo>
                  <a:cubicBezTo>
                    <a:pt x="1586" y="140"/>
                    <a:pt x="-170" y="2083"/>
                    <a:pt x="-83" y="4379"/>
                  </a:cubicBezTo>
                  <a:lnTo>
                    <a:pt x="-83" y="170611"/>
                  </a:lnTo>
                  <a:cubicBezTo>
                    <a:pt x="-170" y="172907"/>
                    <a:pt x="1586" y="174850"/>
                    <a:pt x="3875" y="175001"/>
                  </a:cubicBezTo>
                  <a:lnTo>
                    <a:pt x="104622" y="175001"/>
                  </a:lnTo>
                  <a:lnTo>
                    <a:pt x="104622" y="200332"/>
                  </a:lnTo>
                  <a:cubicBezTo>
                    <a:pt x="104622" y="203426"/>
                    <a:pt x="108148" y="206233"/>
                    <a:pt x="110667" y="204146"/>
                  </a:cubicBezTo>
                  <a:lnTo>
                    <a:pt x="119158" y="196950"/>
                  </a:lnTo>
                  <a:lnTo>
                    <a:pt x="125419" y="191840"/>
                  </a:lnTo>
                  <a:cubicBezTo>
                    <a:pt x="125923" y="191408"/>
                    <a:pt x="126714" y="190905"/>
                    <a:pt x="127434" y="190401"/>
                  </a:cubicBezTo>
                  <a:lnTo>
                    <a:pt x="128513" y="191265"/>
                  </a:lnTo>
                  <a:cubicBezTo>
                    <a:pt x="130413" y="193056"/>
                    <a:pt x="132435" y="194719"/>
                    <a:pt x="134558" y="196230"/>
                  </a:cubicBezTo>
                  <a:lnTo>
                    <a:pt x="143769" y="203858"/>
                  </a:lnTo>
                  <a:cubicBezTo>
                    <a:pt x="144978" y="205009"/>
                    <a:pt x="146892" y="204952"/>
                    <a:pt x="148044" y="203743"/>
                  </a:cubicBezTo>
                  <a:cubicBezTo>
                    <a:pt x="148137" y="203642"/>
                    <a:pt x="148224" y="203534"/>
                    <a:pt x="148303" y="203426"/>
                  </a:cubicBezTo>
                  <a:cubicBezTo>
                    <a:pt x="149346" y="202627"/>
                    <a:pt x="149915" y="201354"/>
                    <a:pt x="149814" y="200044"/>
                  </a:cubicBezTo>
                  <a:lnTo>
                    <a:pt x="149814" y="174713"/>
                  </a:lnTo>
                  <a:lnTo>
                    <a:pt x="248546" y="174713"/>
                  </a:lnTo>
                  <a:cubicBezTo>
                    <a:pt x="249582" y="174764"/>
                    <a:pt x="250590" y="174339"/>
                    <a:pt x="251281" y="173562"/>
                  </a:cubicBezTo>
                  <a:lnTo>
                    <a:pt x="251281" y="173562"/>
                  </a:lnTo>
                  <a:lnTo>
                    <a:pt x="251281" y="173562"/>
                  </a:lnTo>
                  <a:cubicBezTo>
                    <a:pt x="252008" y="172727"/>
                    <a:pt x="252396" y="171648"/>
                    <a:pt x="252360" y="170539"/>
                  </a:cubicBezTo>
                  <a:lnTo>
                    <a:pt x="252360" y="4307"/>
                  </a:lnTo>
                  <a:cubicBezTo>
                    <a:pt x="252439" y="1990"/>
                    <a:pt x="250648" y="32"/>
                    <a:pt x="248330" y="-83"/>
                  </a:cubicBezTo>
                  <a:lnTo>
                    <a:pt x="139955" y="-83"/>
                  </a:lnTo>
                  <a:close/>
                  <a:moveTo>
                    <a:pt x="104622" y="166222"/>
                  </a:moveTo>
                  <a:lnTo>
                    <a:pt x="7617" y="166222"/>
                  </a:lnTo>
                  <a:lnTo>
                    <a:pt x="7617" y="8768"/>
                  </a:lnTo>
                  <a:lnTo>
                    <a:pt x="104622" y="8768"/>
                  </a:lnTo>
                  <a:close/>
                  <a:moveTo>
                    <a:pt x="141826" y="191552"/>
                  </a:moveTo>
                  <a:lnTo>
                    <a:pt x="129305" y="181334"/>
                  </a:lnTo>
                  <a:cubicBezTo>
                    <a:pt x="128103" y="180470"/>
                    <a:pt x="126477" y="180470"/>
                    <a:pt x="125275" y="181334"/>
                  </a:cubicBezTo>
                  <a:lnTo>
                    <a:pt x="112610" y="191624"/>
                  </a:lnTo>
                  <a:lnTo>
                    <a:pt x="112610" y="8768"/>
                  </a:lnTo>
                  <a:lnTo>
                    <a:pt x="141826" y="8768"/>
                  </a:lnTo>
                  <a:close/>
                  <a:moveTo>
                    <a:pt x="149814" y="8768"/>
                  </a:moveTo>
                  <a:lnTo>
                    <a:pt x="245092" y="8768"/>
                  </a:lnTo>
                  <a:lnTo>
                    <a:pt x="245092" y="166222"/>
                  </a:lnTo>
                  <a:lnTo>
                    <a:pt x="149526" y="166222"/>
                  </a:lnTo>
                  <a:close/>
                </a:path>
              </a:pathLst>
            </a:custGeom>
            <a:grpFill/>
            <a:ln w="7189" cap="flat">
              <a:noFill/>
              <a:prstDash val="solid"/>
              <a:miter/>
            </a:ln>
          </p:spPr>
          <p:txBody>
            <a:bodyPr rtlCol="0" anchor="ctr">
              <a:spAutoFit/>
            </a:bodyPr>
            <a:lstStyle/>
            <a:p>
              <a:endParaRPr lang="zh-CN" altLang="en-US"/>
            </a:p>
          </p:txBody>
        </p:sp>
        <p:sp>
          <p:nvSpPr>
            <p:cNvPr id="153" name="任意多边形: 形状 152"/>
            <p:cNvSpPr/>
            <p:nvPr/>
          </p:nvSpPr>
          <p:spPr>
            <a:xfrm>
              <a:off x="5360240" y="2692038"/>
              <a:ext cx="62275" cy="5828"/>
            </a:xfrm>
            <a:custGeom>
              <a:avLst/>
              <a:gdLst>
                <a:gd name="connsiteX0" fmla="*/ 2461 w 62275"/>
                <a:gd name="connsiteY0" fmla="*/ 5746 h 5828"/>
                <a:gd name="connsiteX1" fmla="*/ 59599 w 62275"/>
                <a:gd name="connsiteY1" fmla="*/ 5746 h 5828"/>
                <a:gd name="connsiteX2" fmla="*/ 59599 w 62275"/>
                <a:gd name="connsiteY2" fmla="*/ -83 h 5828"/>
                <a:gd name="connsiteX3" fmla="*/ 2821 w 62275"/>
                <a:gd name="connsiteY3" fmla="*/ -83 h 5828"/>
                <a:gd name="connsiteX4" fmla="*/ 2461 w 62275"/>
                <a:gd name="connsiteY4" fmla="*/ 5746 h 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5" h="5828">
                  <a:moveTo>
                    <a:pt x="2461" y="5746"/>
                  </a:moveTo>
                  <a:lnTo>
                    <a:pt x="59599" y="5746"/>
                  </a:lnTo>
                  <a:cubicBezTo>
                    <a:pt x="63053" y="5746"/>
                    <a:pt x="63053" y="-83"/>
                    <a:pt x="59599" y="-83"/>
                  </a:cubicBezTo>
                  <a:lnTo>
                    <a:pt x="2821" y="-83"/>
                  </a:lnTo>
                  <a:cubicBezTo>
                    <a:pt x="-993" y="-11"/>
                    <a:pt x="-993" y="5746"/>
                    <a:pt x="2461" y="5746"/>
                  </a:cubicBezTo>
                  <a:close/>
                </a:path>
              </a:pathLst>
            </a:custGeom>
            <a:grpFill/>
            <a:ln w="7189" cap="flat">
              <a:noFill/>
              <a:prstDash val="solid"/>
              <a:miter/>
            </a:ln>
          </p:spPr>
          <p:txBody>
            <a:bodyPr rtlCol="0" anchor="ctr">
              <a:spAutoFit/>
            </a:bodyPr>
            <a:lstStyle/>
            <a:p>
              <a:endParaRPr lang="zh-CN" altLang="en-US"/>
            </a:p>
          </p:txBody>
        </p:sp>
        <p:sp>
          <p:nvSpPr>
            <p:cNvPr id="154" name="任意多边形: 形状 153"/>
            <p:cNvSpPr/>
            <p:nvPr/>
          </p:nvSpPr>
          <p:spPr>
            <a:xfrm>
              <a:off x="5360240" y="2716721"/>
              <a:ext cx="62275" cy="5900"/>
            </a:xfrm>
            <a:custGeom>
              <a:avLst/>
              <a:gdLst>
                <a:gd name="connsiteX0" fmla="*/ 2461 w 62275"/>
                <a:gd name="connsiteY0" fmla="*/ 5818 h 5900"/>
                <a:gd name="connsiteX1" fmla="*/ 59599 w 62275"/>
                <a:gd name="connsiteY1" fmla="*/ 5818 h 5900"/>
                <a:gd name="connsiteX2" fmla="*/ 59599 w 62275"/>
                <a:gd name="connsiteY2" fmla="*/ -83 h 5900"/>
                <a:gd name="connsiteX3" fmla="*/ 2821 w 62275"/>
                <a:gd name="connsiteY3" fmla="*/ -83 h 5900"/>
                <a:gd name="connsiteX4" fmla="*/ 2461 w 62275"/>
                <a:gd name="connsiteY4" fmla="*/ 5818 h 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5" h="5900">
                  <a:moveTo>
                    <a:pt x="2461" y="5818"/>
                  </a:moveTo>
                  <a:lnTo>
                    <a:pt x="59599" y="5818"/>
                  </a:lnTo>
                  <a:cubicBezTo>
                    <a:pt x="63053" y="5818"/>
                    <a:pt x="63053" y="-83"/>
                    <a:pt x="59599" y="-83"/>
                  </a:cubicBezTo>
                  <a:lnTo>
                    <a:pt x="2821" y="-83"/>
                  </a:lnTo>
                  <a:cubicBezTo>
                    <a:pt x="-993" y="-83"/>
                    <a:pt x="-993" y="5818"/>
                    <a:pt x="2461" y="5818"/>
                  </a:cubicBezTo>
                  <a:close/>
                </a:path>
              </a:pathLst>
            </a:custGeom>
            <a:grpFill/>
            <a:ln w="7189" cap="flat">
              <a:noFill/>
              <a:prstDash val="solid"/>
              <a:miter/>
            </a:ln>
          </p:spPr>
          <p:txBody>
            <a:bodyPr rtlCol="0" anchor="ctr">
              <a:spAutoFit/>
            </a:bodyPr>
            <a:lstStyle/>
            <a:p>
              <a:endParaRPr lang="zh-CN" altLang="en-US"/>
            </a:p>
          </p:txBody>
        </p:sp>
        <p:sp>
          <p:nvSpPr>
            <p:cNvPr id="155" name="任意多边形: 形状 154"/>
            <p:cNvSpPr/>
            <p:nvPr/>
          </p:nvSpPr>
          <p:spPr>
            <a:xfrm>
              <a:off x="5360240" y="2741404"/>
              <a:ext cx="62275" cy="5900"/>
            </a:xfrm>
            <a:custGeom>
              <a:avLst/>
              <a:gdLst>
                <a:gd name="connsiteX0" fmla="*/ 2461 w 62275"/>
                <a:gd name="connsiteY0" fmla="*/ 5818 h 5900"/>
                <a:gd name="connsiteX1" fmla="*/ 59599 w 62275"/>
                <a:gd name="connsiteY1" fmla="*/ 5818 h 5900"/>
                <a:gd name="connsiteX2" fmla="*/ 59599 w 62275"/>
                <a:gd name="connsiteY2" fmla="*/ -83 h 5900"/>
                <a:gd name="connsiteX3" fmla="*/ 2821 w 62275"/>
                <a:gd name="connsiteY3" fmla="*/ -83 h 5900"/>
                <a:gd name="connsiteX4" fmla="*/ 2461 w 62275"/>
                <a:gd name="connsiteY4" fmla="*/ 5818 h 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5" h="5900">
                  <a:moveTo>
                    <a:pt x="2461" y="5818"/>
                  </a:moveTo>
                  <a:lnTo>
                    <a:pt x="59599" y="5818"/>
                  </a:lnTo>
                  <a:cubicBezTo>
                    <a:pt x="63053" y="5818"/>
                    <a:pt x="63053" y="-83"/>
                    <a:pt x="59599" y="-83"/>
                  </a:cubicBezTo>
                  <a:lnTo>
                    <a:pt x="2821" y="-83"/>
                  </a:lnTo>
                  <a:cubicBezTo>
                    <a:pt x="-993" y="-83"/>
                    <a:pt x="-993" y="5818"/>
                    <a:pt x="2461" y="5818"/>
                  </a:cubicBezTo>
                  <a:close/>
                </a:path>
              </a:pathLst>
            </a:custGeom>
            <a:grpFill/>
            <a:ln w="7189" cap="flat">
              <a:noFill/>
              <a:prstDash val="solid"/>
              <a:miter/>
            </a:ln>
          </p:spPr>
          <p:txBody>
            <a:bodyPr rtlCol="0" anchor="ctr">
              <a:spAutoFit/>
            </a:bodyPr>
            <a:lstStyle/>
            <a:p>
              <a:endParaRPr lang="zh-CN" altLang="en-US"/>
            </a:p>
          </p:txBody>
        </p:sp>
        <p:sp>
          <p:nvSpPr>
            <p:cNvPr id="156" name="任意多边形: 形状 155"/>
            <p:cNvSpPr/>
            <p:nvPr/>
          </p:nvSpPr>
          <p:spPr>
            <a:xfrm>
              <a:off x="5360240" y="2766087"/>
              <a:ext cx="62275" cy="5828"/>
            </a:xfrm>
            <a:custGeom>
              <a:avLst/>
              <a:gdLst>
                <a:gd name="connsiteX0" fmla="*/ 2461 w 62275"/>
                <a:gd name="connsiteY0" fmla="*/ 5746 h 5828"/>
                <a:gd name="connsiteX1" fmla="*/ 59599 w 62275"/>
                <a:gd name="connsiteY1" fmla="*/ 5746 h 5828"/>
                <a:gd name="connsiteX2" fmla="*/ 59599 w 62275"/>
                <a:gd name="connsiteY2" fmla="*/ -83 h 5828"/>
                <a:gd name="connsiteX3" fmla="*/ 2821 w 62275"/>
                <a:gd name="connsiteY3" fmla="*/ -83 h 5828"/>
                <a:gd name="connsiteX4" fmla="*/ 2461 w 62275"/>
                <a:gd name="connsiteY4" fmla="*/ 5746 h 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5" h="5828">
                  <a:moveTo>
                    <a:pt x="2461" y="5746"/>
                  </a:moveTo>
                  <a:lnTo>
                    <a:pt x="59599" y="5746"/>
                  </a:lnTo>
                  <a:cubicBezTo>
                    <a:pt x="63053" y="5746"/>
                    <a:pt x="63053" y="-83"/>
                    <a:pt x="59599" y="-83"/>
                  </a:cubicBezTo>
                  <a:lnTo>
                    <a:pt x="2821" y="-83"/>
                  </a:lnTo>
                  <a:cubicBezTo>
                    <a:pt x="-993" y="-83"/>
                    <a:pt x="-993" y="5746"/>
                    <a:pt x="2461" y="5746"/>
                  </a:cubicBezTo>
                  <a:close/>
                </a:path>
              </a:pathLst>
            </a:custGeom>
            <a:grpFill/>
            <a:ln w="7189" cap="flat">
              <a:noFill/>
              <a:prstDash val="solid"/>
              <a:miter/>
            </a:ln>
          </p:spPr>
          <p:txBody>
            <a:bodyPr rtlCol="0" anchor="ctr">
              <a:spAutoFit/>
            </a:bodyPr>
            <a:lstStyle/>
            <a:p>
              <a:endParaRPr lang="zh-CN" altLang="en-US"/>
            </a:p>
          </p:txBody>
        </p:sp>
        <p:sp>
          <p:nvSpPr>
            <p:cNvPr id="157" name="任意多边形: 形状 156"/>
            <p:cNvSpPr/>
            <p:nvPr/>
          </p:nvSpPr>
          <p:spPr>
            <a:xfrm>
              <a:off x="5504481" y="2692110"/>
              <a:ext cx="61851" cy="5828"/>
            </a:xfrm>
            <a:custGeom>
              <a:avLst/>
              <a:gdLst>
                <a:gd name="connsiteX0" fmla="*/ 59282 w 61851"/>
                <a:gd name="connsiteY0" fmla="*/ -83 h 5828"/>
                <a:gd name="connsiteX1" fmla="*/ 2504 w 61851"/>
                <a:gd name="connsiteY1" fmla="*/ -83 h 5828"/>
                <a:gd name="connsiteX2" fmla="*/ 2504 w 61851"/>
                <a:gd name="connsiteY2" fmla="*/ 5746 h 5828"/>
                <a:gd name="connsiteX3" fmla="*/ 59282 w 61851"/>
                <a:gd name="connsiteY3" fmla="*/ 5746 h 5828"/>
                <a:gd name="connsiteX4" fmla="*/ 59282 w 61851"/>
                <a:gd name="connsiteY4" fmla="*/ -83 h 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1" h="5828">
                  <a:moveTo>
                    <a:pt x="59282" y="-83"/>
                  </a:moveTo>
                  <a:lnTo>
                    <a:pt x="2504" y="-83"/>
                  </a:lnTo>
                  <a:cubicBezTo>
                    <a:pt x="-950" y="-83"/>
                    <a:pt x="-950" y="5746"/>
                    <a:pt x="2504" y="5746"/>
                  </a:cubicBezTo>
                  <a:lnTo>
                    <a:pt x="59282" y="5746"/>
                  </a:lnTo>
                  <a:cubicBezTo>
                    <a:pt x="62593" y="5674"/>
                    <a:pt x="62593" y="-83"/>
                    <a:pt x="59282" y="-83"/>
                  </a:cubicBezTo>
                  <a:close/>
                </a:path>
              </a:pathLst>
            </a:custGeom>
            <a:grpFill/>
            <a:ln w="7189" cap="flat">
              <a:noFill/>
              <a:prstDash val="solid"/>
              <a:miter/>
            </a:ln>
          </p:spPr>
          <p:txBody>
            <a:bodyPr rtlCol="0" anchor="ctr">
              <a:spAutoFit/>
            </a:bodyPr>
            <a:lstStyle/>
            <a:p>
              <a:endParaRPr lang="zh-CN" altLang="en-US"/>
            </a:p>
          </p:txBody>
        </p:sp>
        <p:sp>
          <p:nvSpPr>
            <p:cNvPr id="158" name="任意多边形: 形状 157"/>
            <p:cNvSpPr/>
            <p:nvPr/>
          </p:nvSpPr>
          <p:spPr>
            <a:xfrm>
              <a:off x="5504481" y="2716721"/>
              <a:ext cx="61851" cy="5900"/>
            </a:xfrm>
            <a:custGeom>
              <a:avLst/>
              <a:gdLst>
                <a:gd name="connsiteX0" fmla="*/ 59282 w 61851"/>
                <a:gd name="connsiteY0" fmla="*/ -83 h 5900"/>
                <a:gd name="connsiteX1" fmla="*/ 2504 w 61851"/>
                <a:gd name="connsiteY1" fmla="*/ -83 h 5900"/>
                <a:gd name="connsiteX2" fmla="*/ 2504 w 61851"/>
                <a:gd name="connsiteY2" fmla="*/ 5818 h 5900"/>
                <a:gd name="connsiteX3" fmla="*/ 59282 w 61851"/>
                <a:gd name="connsiteY3" fmla="*/ 5818 h 5900"/>
                <a:gd name="connsiteX4" fmla="*/ 59282 w 61851"/>
                <a:gd name="connsiteY4" fmla="*/ -83 h 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1" h="5900">
                  <a:moveTo>
                    <a:pt x="59282" y="-83"/>
                  </a:moveTo>
                  <a:lnTo>
                    <a:pt x="2504" y="-83"/>
                  </a:lnTo>
                  <a:cubicBezTo>
                    <a:pt x="-950" y="-83"/>
                    <a:pt x="-950" y="5818"/>
                    <a:pt x="2504" y="5818"/>
                  </a:cubicBezTo>
                  <a:lnTo>
                    <a:pt x="59282" y="5818"/>
                  </a:lnTo>
                  <a:cubicBezTo>
                    <a:pt x="62593" y="5818"/>
                    <a:pt x="62593" y="-83"/>
                    <a:pt x="59282" y="-83"/>
                  </a:cubicBezTo>
                  <a:close/>
                </a:path>
              </a:pathLst>
            </a:custGeom>
            <a:grpFill/>
            <a:ln w="7189" cap="flat">
              <a:noFill/>
              <a:prstDash val="solid"/>
              <a:miter/>
            </a:ln>
          </p:spPr>
          <p:txBody>
            <a:bodyPr rtlCol="0" anchor="ctr">
              <a:spAutoFit/>
            </a:bodyPr>
            <a:lstStyle/>
            <a:p>
              <a:endParaRPr lang="zh-CN" altLang="en-US"/>
            </a:p>
          </p:txBody>
        </p:sp>
        <p:sp>
          <p:nvSpPr>
            <p:cNvPr id="159" name="任意多边形: 形状 158"/>
            <p:cNvSpPr/>
            <p:nvPr/>
          </p:nvSpPr>
          <p:spPr>
            <a:xfrm>
              <a:off x="5504481" y="2741404"/>
              <a:ext cx="61851" cy="5900"/>
            </a:xfrm>
            <a:custGeom>
              <a:avLst/>
              <a:gdLst>
                <a:gd name="connsiteX0" fmla="*/ 59282 w 61851"/>
                <a:gd name="connsiteY0" fmla="*/ -83 h 5900"/>
                <a:gd name="connsiteX1" fmla="*/ 2504 w 61851"/>
                <a:gd name="connsiteY1" fmla="*/ -83 h 5900"/>
                <a:gd name="connsiteX2" fmla="*/ 2504 w 61851"/>
                <a:gd name="connsiteY2" fmla="*/ 5818 h 5900"/>
                <a:gd name="connsiteX3" fmla="*/ 59282 w 61851"/>
                <a:gd name="connsiteY3" fmla="*/ 5818 h 5900"/>
                <a:gd name="connsiteX4" fmla="*/ 59282 w 61851"/>
                <a:gd name="connsiteY4" fmla="*/ -83 h 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1" h="5900">
                  <a:moveTo>
                    <a:pt x="59282" y="-83"/>
                  </a:moveTo>
                  <a:lnTo>
                    <a:pt x="2504" y="-83"/>
                  </a:lnTo>
                  <a:cubicBezTo>
                    <a:pt x="-950" y="-83"/>
                    <a:pt x="-950" y="5818"/>
                    <a:pt x="2504" y="5818"/>
                  </a:cubicBezTo>
                  <a:lnTo>
                    <a:pt x="59282" y="5818"/>
                  </a:lnTo>
                  <a:cubicBezTo>
                    <a:pt x="62593" y="5818"/>
                    <a:pt x="62593" y="-83"/>
                    <a:pt x="59282" y="-83"/>
                  </a:cubicBezTo>
                  <a:close/>
                </a:path>
              </a:pathLst>
            </a:custGeom>
            <a:grpFill/>
            <a:ln w="7189" cap="flat">
              <a:noFill/>
              <a:prstDash val="solid"/>
              <a:miter/>
            </a:ln>
          </p:spPr>
          <p:txBody>
            <a:bodyPr rtlCol="0" anchor="ctr">
              <a:spAutoFit/>
            </a:bodyPr>
            <a:lstStyle/>
            <a:p>
              <a:endParaRPr lang="zh-CN" altLang="en-US"/>
            </a:p>
          </p:txBody>
        </p:sp>
        <p:sp>
          <p:nvSpPr>
            <p:cNvPr id="160" name="任意多边形: 形状 159"/>
            <p:cNvSpPr/>
            <p:nvPr/>
          </p:nvSpPr>
          <p:spPr>
            <a:xfrm>
              <a:off x="5504481" y="2766087"/>
              <a:ext cx="61851" cy="5828"/>
            </a:xfrm>
            <a:custGeom>
              <a:avLst/>
              <a:gdLst>
                <a:gd name="connsiteX0" fmla="*/ 59282 w 61851"/>
                <a:gd name="connsiteY0" fmla="*/ -83 h 5828"/>
                <a:gd name="connsiteX1" fmla="*/ 2504 w 61851"/>
                <a:gd name="connsiteY1" fmla="*/ -83 h 5828"/>
                <a:gd name="connsiteX2" fmla="*/ 2504 w 61851"/>
                <a:gd name="connsiteY2" fmla="*/ 5746 h 5828"/>
                <a:gd name="connsiteX3" fmla="*/ 59282 w 61851"/>
                <a:gd name="connsiteY3" fmla="*/ 5746 h 5828"/>
                <a:gd name="connsiteX4" fmla="*/ 59282 w 61851"/>
                <a:gd name="connsiteY4" fmla="*/ -83 h 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51" h="5828">
                  <a:moveTo>
                    <a:pt x="59282" y="-83"/>
                  </a:moveTo>
                  <a:lnTo>
                    <a:pt x="2504" y="-83"/>
                  </a:lnTo>
                  <a:cubicBezTo>
                    <a:pt x="-950" y="-83"/>
                    <a:pt x="-950" y="5746"/>
                    <a:pt x="2504" y="5746"/>
                  </a:cubicBezTo>
                  <a:lnTo>
                    <a:pt x="59282" y="5746"/>
                  </a:lnTo>
                  <a:cubicBezTo>
                    <a:pt x="62593" y="5746"/>
                    <a:pt x="62593" y="-83"/>
                    <a:pt x="59282" y="-83"/>
                  </a:cubicBezTo>
                  <a:close/>
                </a:path>
              </a:pathLst>
            </a:custGeom>
            <a:grpFill/>
            <a:ln w="7189" cap="flat">
              <a:noFill/>
              <a:prstDash val="solid"/>
              <a:miter/>
            </a:ln>
          </p:spPr>
          <p:txBody>
            <a:bodyPr rtlCol="0" anchor="ctr">
              <a:spAutoFit/>
            </a:bodyPr>
            <a:lstStyle/>
            <a:p>
              <a:endParaRPr lang="zh-CN" altLang="en-US"/>
            </a:p>
          </p:txBody>
        </p:sp>
      </p:grpSp>
      <p:grpSp>
        <p:nvGrpSpPr>
          <p:cNvPr id="161" name="组合 160"/>
          <p:cNvGrpSpPr/>
          <p:nvPr/>
        </p:nvGrpSpPr>
        <p:grpSpPr>
          <a:xfrm>
            <a:off x="2048724" y="2684052"/>
            <a:ext cx="395594" cy="454194"/>
            <a:chOff x="5368481" y="1707882"/>
            <a:chExt cx="188471" cy="216390"/>
          </a:xfrm>
          <a:gradFill>
            <a:gsLst>
              <a:gs pos="0">
                <a:schemeClr val="accent1">
                  <a:lumMod val="40000"/>
                  <a:lumOff val="60000"/>
                </a:schemeClr>
              </a:gs>
              <a:gs pos="100000">
                <a:schemeClr val="accent1"/>
              </a:gs>
            </a:gsLst>
            <a:lin ang="2700000" scaled="1"/>
          </a:gradFill>
        </p:grpSpPr>
        <p:sp>
          <p:nvSpPr>
            <p:cNvPr id="162" name="任意多边形: 形状 161"/>
            <p:cNvSpPr/>
            <p:nvPr/>
          </p:nvSpPr>
          <p:spPr>
            <a:xfrm>
              <a:off x="5368481" y="1707882"/>
              <a:ext cx="91161" cy="216390"/>
            </a:xfrm>
            <a:custGeom>
              <a:avLst/>
              <a:gdLst>
                <a:gd name="connsiteX0" fmla="*/ 16942 w 91161"/>
                <a:gd name="connsiteY0" fmla="*/ 139955 h 216390"/>
                <a:gd name="connsiteX1" fmla="*/ 16942 w 91161"/>
                <a:gd name="connsiteY1" fmla="*/ 187522 h 216390"/>
                <a:gd name="connsiteX2" fmla="*/ 45727 w 91161"/>
                <a:gd name="connsiteY2" fmla="*/ 216307 h 216390"/>
                <a:gd name="connsiteX3" fmla="*/ 74512 w 91161"/>
                <a:gd name="connsiteY3" fmla="*/ 187522 h 216390"/>
                <a:gd name="connsiteX4" fmla="*/ 74512 w 91161"/>
                <a:gd name="connsiteY4" fmla="*/ 33235 h 216390"/>
                <a:gd name="connsiteX5" fmla="*/ 77391 w 91161"/>
                <a:gd name="connsiteY5" fmla="*/ 33235 h 216390"/>
                <a:gd name="connsiteX6" fmla="*/ 90747 w 91161"/>
                <a:gd name="connsiteY6" fmla="*/ 13275 h 216390"/>
                <a:gd name="connsiteX7" fmla="*/ 77391 w 91161"/>
                <a:gd name="connsiteY7" fmla="*/ -83 h 216390"/>
                <a:gd name="connsiteX8" fmla="*/ 13920 w 91161"/>
                <a:gd name="connsiteY8" fmla="*/ -83 h 216390"/>
                <a:gd name="connsiteX9" fmla="*/ 168 w 91161"/>
                <a:gd name="connsiteY9" fmla="*/ 19484 h 216390"/>
                <a:gd name="connsiteX10" fmla="*/ 13920 w 91161"/>
                <a:gd name="connsiteY10" fmla="*/ 33235 h 216390"/>
                <a:gd name="connsiteX11" fmla="*/ 16727 w 91161"/>
                <a:gd name="connsiteY11" fmla="*/ 33235 h 216390"/>
                <a:gd name="connsiteX12" fmla="*/ 16727 w 91161"/>
                <a:gd name="connsiteY12" fmla="*/ 139955 h 216390"/>
                <a:gd name="connsiteX13" fmla="*/ 65373 w 91161"/>
                <a:gd name="connsiteY13" fmla="*/ 139955 h 216390"/>
                <a:gd name="connsiteX14" fmla="*/ 65373 w 91161"/>
                <a:gd name="connsiteY14" fmla="*/ 139955 h 216390"/>
                <a:gd name="connsiteX15" fmla="*/ 65373 w 91161"/>
                <a:gd name="connsiteY15" fmla="*/ 187522 h 216390"/>
                <a:gd name="connsiteX16" fmla="*/ 45871 w 91161"/>
                <a:gd name="connsiteY16" fmla="*/ 207024 h 216390"/>
                <a:gd name="connsiteX17" fmla="*/ 26370 w 91161"/>
                <a:gd name="connsiteY17" fmla="*/ 187522 h 216390"/>
                <a:gd name="connsiteX18" fmla="*/ 26370 w 91161"/>
                <a:gd name="connsiteY18" fmla="*/ 139955 h 216390"/>
                <a:gd name="connsiteX19" fmla="*/ 26370 w 91161"/>
                <a:gd name="connsiteY19" fmla="*/ 139955 h 216390"/>
                <a:gd name="connsiteX20" fmla="*/ 26370 w 91161"/>
                <a:gd name="connsiteY20" fmla="*/ 33235 h 216390"/>
                <a:gd name="connsiteX21" fmla="*/ 65733 w 91161"/>
                <a:gd name="connsiteY21" fmla="*/ 33235 h 216390"/>
                <a:gd name="connsiteX22" fmla="*/ 14136 w 91161"/>
                <a:gd name="connsiteY22" fmla="*/ 23808 h 216390"/>
                <a:gd name="connsiteX23" fmla="*/ 9674 w 91161"/>
                <a:gd name="connsiteY23" fmla="*/ 16612 h 216390"/>
                <a:gd name="connsiteX24" fmla="*/ 14136 w 91161"/>
                <a:gd name="connsiteY24" fmla="*/ 9416 h 216390"/>
                <a:gd name="connsiteX25" fmla="*/ 77607 w 91161"/>
                <a:gd name="connsiteY25" fmla="*/ 9416 h 216390"/>
                <a:gd name="connsiteX26" fmla="*/ 82068 w 91161"/>
                <a:gd name="connsiteY26" fmla="*/ 16612 h 216390"/>
                <a:gd name="connsiteX27" fmla="*/ 77607 w 91161"/>
                <a:gd name="connsiteY27" fmla="*/ 23808 h 2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161" h="216390">
                  <a:moveTo>
                    <a:pt x="16942" y="139955"/>
                  </a:moveTo>
                  <a:lnTo>
                    <a:pt x="16942" y="187522"/>
                  </a:lnTo>
                  <a:cubicBezTo>
                    <a:pt x="16942" y="203419"/>
                    <a:pt x="29831" y="216307"/>
                    <a:pt x="45727" y="216307"/>
                  </a:cubicBezTo>
                  <a:cubicBezTo>
                    <a:pt x="61624" y="216307"/>
                    <a:pt x="74512" y="203419"/>
                    <a:pt x="74512" y="187522"/>
                  </a:cubicBezTo>
                  <a:lnTo>
                    <a:pt x="74512" y="33235"/>
                  </a:lnTo>
                  <a:lnTo>
                    <a:pt x="77391" y="33235"/>
                  </a:lnTo>
                  <a:cubicBezTo>
                    <a:pt x="86595" y="31413"/>
                    <a:pt x="92575" y="22476"/>
                    <a:pt x="90747" y="13275"/>
                  </a:cubicBezTo>
                  <a:cubicBezTo>
                    <a:pt x="89416" y="6528"/>
                    <a:pt x="84141" y="1254"/>
                    <a:pt x="77391" y="-83"/>
                  </a:cubicBezTo>
                  <a:lnTo>
                    <a:pt x="13920" y="-83"/>
                  </a:lnTo>
                  <a:cubicBezTo>
                    <a:pt x="4716" y="1523"/>
                    <a:pt x="-1437" y="10283"/>
                    <a:pt x="168" y="19484"/>
                  </a:cubicBezTo>
                  <a:cubicBezTo>
                    <a:pt x="1391" y="26508"/>
                    <a:pt x="6897" y="32009"/>
                    <a:pt x="13920" y="33235"/>
                  </a:cubicBezTo>
                  <a:lnTo>
                    <a:pt x="16727" y="33235"/>
                  </a:lnTo>
                  <a:lnTo>
                    <a:pt x="16727" y="139955"/>
                  </a:lnTo>
                  <a:close/>
                  <a:moveTo>
                    <a:pt x="65373" y="139955"/>
                  </a:moveTo>
                  <a:lnTo>
                    <a:pt x="65373" y="139955"/>
                  </a:lnTo>
                  <a:lnTo>
                    <a:pt x="65373" y="187522"/>
                  </a:lnTo>
                  <a:cubicBezTo>
                    <a:pt x="65373" y="198295"/>
                    <a:pt x="56644" y="207024"/>
                    <a:pt x="45871" y="207024"/>
                  </a:cubicBezTo>
                  <a:cubicBezTo>
                    <a:pt x="35099" y="207024"/>
                    <a:pt x="26370" y="198295"/>
                    <a:pt x="26370" y="187522"/>
                  </a:cubicBezTo>
                  <a:lnTo>
                    <a:pt x="26370" y="139955"/>
                  </a:lnTo>
                  <a:lnTo>
                    <a:pt x="26370" y="139955"/>
                  </a:lnTo>
                  <a:lnTo>
                    <a:pt x="26370" y="33235"/>
                  </a:lnTo>
                  <a:lnTo>
                    <a:pt x="65733" y="33235"/>
                  </a:lnTo>
                  <a:close/>
                  <a:moveTo>
                    <a:pt x="14136" y="23808"/>
                  </a:moveTo>
                  <a:cubicBezTo>
                    <a:pt x="12049" y="23808"/>
                    <a:pt x="9674" y="20858"/>
                    <a:pt x="9674" y="16612"/>
                  </a:cubicBezTo>
                  <a:cubicBezTo>
                    <a:pt x="9674" y="12366"/>
                    <a:pt x="12049" y="9416"/>
                    <a:pt x="14136" y="9416"/>
                  </a:cubicBezTo>
                  <a:lnTo>
                    <a:pt x="77607" y="9416"/>
                  </a:lnTo>
                  <a:cubicBezTo>
                    <a:pt x="79694" y="9416"/>
                    <a:pt x="82068" y="12438"/>
                    <a:pt x="82068" y="16612"/>
                  </a:cubicBezTo>
                  <a:cubicBezTo>
                    <a:pt x="82068" y="20786"/>
                    <a:pt x="79694" y="23808"/>
                    <a:pt x="77607" y="23808"/>
                  </a:cubicBezTo>
                  <a:close/>
                </a:path>
              </a:pathLst>
            </a:custGeom>
            <a:grpFill/>
            <a:ln w="7189" cap="flat">
              <a:noFill/>
              <a:prstDash val="solid"/>
              <a:miter/>
            </a:ln>
          </p:spPr>
          <p:txBody>
            <a:bodyPr rtlCol="0" anchor="ctr">
              <a:spAutoFit/>
            </a:bodyPr>
            <a:lstStyle/>
            <a:p>
              <a:endParaRPr lang="zh-CN" altLang="en-US"/>
            </a:p>
          </p:txBody>
        </p:sp>
        <p:sp>
          <p:nvSpPr>
            <p:cNvPr id="163" name="任意多边形: 形状 162"/>
            <p:cNvSpPr/>
            <p:nvPr/>
          </p:nvSpPr>
          <p:spPr>
            <a:xfrm>
              <a:off x="5465791" y="1707882"/>
              <a:ext cx="91161" cy="216390"/>
            </a:xfrm>
            <a:custGeom>
              <a:avLst/>
              <a:gdLst>
                <a:gd name="connsiteX0" fmla="*/ 16943 w 91161"/>
                <a:gd name="connsiteY0" fmla="*/ 187522 h 216390"/>
                <a:gd name="connsiteX1" fmla="*/ 45727 w 91161"/>
                <a:gd name="connsiteY1" fmla="*/ 216307 h 216390"/>
                <a:gd name="connsiteX2" fmla="*/ 74512 w 91161"/>
                <a:gd name="connsiteY2" fmla="*/ 187522 h 216390"/>
                <a:gd name="connsiteX3" fmla="*/ 74512 w 91161"/>
                <a:gd name="connsiteY3" fmla="*/ 33235 h 216390"/>
                <a:gd name="connsiteX4" fmla="*/ 77391 w 91161"/>
                <a:gd name="connsiteY4" fmla="*/ 33235 h 216390"/>
                <a:gd name="connsiteX5" fmla="*/ 90747 w 91161"/>
                <a:gd name="connsiteY5" fmla="*/ 13275 h 216390"/>
                <a:gd name="connsiteX6" fmla="*/ 77391 w 91161"/>
                <a:gd name="connsiteY6" fmla="*/ -83 h 216390"/>
                <a:gd name="connsiteX7" fmla="*/ 13920 w 91161"/>
                <a:gd name="connsiteY7" fmla="*/ -83 h 216390"/>
                <a:gd name="connsiteX8" fmla="*/ 168 w 91161"/>
                <a:gd name="connsiteY8" fmla="*/ 19484 h 216390"/>
                <a:gd name="connsiteX9" fmla="*/ 13920 w 91161"/>
                <a:gd name="connsiteY9" fmla="*/ 33235 h 216390"/>
                <a:gd name="connsiteX10" fmla="*/ 16727 w 91161"/>
                <a:gd name="connsiteY10" fmla="*/ 33235 h 216390"/>
                <a:gd name="connsiteX11" fmla="*/ 16727 w 91161"/>
                <a:gd name="connsiteY11" fmla="*/ 187522 h 216390"/>
                <a:gd name="connsiteX12" fmla="*/ 65373 w 91161"/>
                <a:gd name="connsiteY12" fmla="*/ 94907 h 216390"/>
                <a:gd name="connsiteX13" fmla="*/ 65373 w 91161"/>
                <a:gd name="connsiteY13" fmla="*/ 187522 h 216390"/>
                <a:gd name="connsiteX14" fmla="*/ 45871 w 91161"/>
                <a:gd name="connsiteY14" fmla="*/ 207024 h 216390"/>
                <a:gd name="connsiteX15" fmla="*/ 26370 w 91161"/>
                <a:gd name="connsiteY15" fmla="*/ 187522 h 216390"/>
                <a:gd name="connsiteX16" fmla="*/ 26370 w 91161"/>
                <a:gd name="connsiteY16" fmla="*/ 33235 h 216390"/>
                <a:gd name="connsiteX17" fmla="*/ 65373 w 91161"/>
                <a:gd name="connsiteY17" fmla="*/ 33235 h 216390"/>
                <a:gd name="connsiteX18" fmla="*/ 14136 w 91161"/>
                <a:gd name="connsiteY18" fmla="*/ 23808 h 216390"/>
                <a:gd name="connsiteX19" fmla="*/ 9674 w 91161"/>
                <a:gd name="connsiteY19" fmla="*/ 16612 h 216390"/>
                <a:gd name="connsiteX20" fmla="*/ 14136 w 91161"/>
                <a:gd name="connsiteY20" fmla="*/ 9416 h 216390"/>
                <a:gd name="connsiteX21" fmla="*/ 77607 w 91161"/>
                <a:gd name="connsiteY21" fmla="*/ 9416 h 216390"/>
                <a:gd name="connsiteX22" fmla="*/ 82068 w 91161"/>
                <a:gd name="connsiteY22" fmla="*/ 16612 h 216390"/>
                <a:gd name="connsiteX23" fmla="*/ 77607 w 91161"/>
                <a:gd name="connsiteY23" fmla="*/ 23808 h 2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161" h="216390">
                  <a:moveTo>
                    <a:pt x="16943" y="187522"/>
                  </a:moveTo>
                  <a:cubicBezTo>
                    <a:pt x="16943" y="203419"/>
                    <a:pt x="29831" y="216307"/>
                    <a:pt x="45727" y="216307"/>
                  </a:cubicBezTo>
                  <a:cubicBezTo>
                    <a:pt x="61624" y="216307"/>
                    <a:pt x="74512" y="203419"/>
                    <a:pt x="74512" y="187522"/>
                  </a:cubicBezTo>
                  <a:lnTo>
                    <a:pt x="74512" y="33235"/>
                  </a:lnTo>
                  <a:lnTo>
                    <a:pt x="77391" y="33235"/>
                  </a:lnTo>
                  <a:cubicBezTo>
                    <a:pt x="86595" y="31413"/>
                    <a:pt x="92575" y="22476"/>
                    <a:pt x="90747" y="13275"/>
                  </a:cubicBezTo>
                  <a:cubicBezTo>
                    <a:pt x="89416" y="6528"/>
                    <a:pt x="84141" y="1254"/>
                    <a:pt x="77391" y="-83"/>
                  </a:cubicBezTo>
                  <a:lnTo>
                    <a:pt x="13920" y="-83"/>
                  </a:lnTo>
                  <a:cubicBezTo>
                    <a:pt x="4716" y="1523"/>
                    <a:pt x="-1437" y="10283"/>
                    <a:pt x="168" y="19484"/>
                  </a:cubicBezTo>
                  <a:cubicBezTo>
                    <a:pt x="1391" y="26508"/>
                    <a:pt x="6897" y="32009"/>
                    <a:pt x="13920" y="33235"/>
                  </a:cubicBezTo>
                  <a:lnTo>
                    <a:pt x="16727" y="33235"/>
                  </a:lnTo>
                  <a:lnTo>
                    <a:pt x="16727" y="187522"/>
                  </a:lnTo>
                  <a:close/>
                  <a:moveTo>
                    <a:pt x="65373" y="94907"/>
                  </a:moveTo>
                  <a:lnTo>
                    <a:pt x="65373" y="187522"/>
                  </a:lnTo>
                  <a:cubicBezTo>
                    <a:pt x="65373" y="198295"/>
                    <a:pt x="56644" y="207024"/>
                    <a:pt x="45871" y="207024"/>
                  </a:cubicBezTo>
                  <a:cubicBezTo>
                    <a:pt x="35099" y="207024"/>
                    <a:pt x="26370" y="198295"/>
                    <a:pt x="26370" y="187522"/>
                  </a:cubicBezTo>
                  <a:lnTo>
                    <a:pt x="26370" y="33235"/>
                  </a:lnTo>
                  <a:lnTo>
                    <a:pt x="65373" y="33235"/>
                  </a:lnTo>
                  <a:close/>
                  <a:moveTo>
                    <a:pt x="14136" y="23808"/>
                  </a:moveTo>
                  <a:cubicBezTo>
                    <a:pt x="12049" y="23808"/>
                    <a:pt x="9674" y="20858"/>
                    <a:pt x="9674" y="16612"/>
                  </a:cubicBezTo>
                  <a:cubicBezTo>
                    <a:pt x="9674" y="12366"/>
                    <a:pt x="12049" y="9416"/>
                    <a:pt x="14136" y="9416"/>
                  </a:cubicBezTo>
                  <a:lnTo>
                    <a:pt x="77607" y="9416"/>
                  </a:lnTo>
                  <a:cubicBezTo>
                    <a:pt x="79694" y="9416"/>
                    <a:pt x="82068" y="12438"/>
                    <a:pt x="82068" y="16612"/>
                  </a:cubicBezTo>
                  <a:cubicBezTo>
                    <a:pt x="82068" y="20786"/>
                    <a:pt x="79694" y="23808"/>
                    <a:pt x="77607" y="23808"/>
                  </a:cubicBezTo>
                  <a:close/>
                </a:path>
              </a:pathLst>
            </a:custGeom>
            <a:grpFill/>
            <a:ln w="7189" cap="flat">
              <a:noFill/>
              <a:prstDash val="solid"/>
              <a:miter/>
            </a:ln>
          </p:spPr>
          <p:txBody>
            <a:bodyPr rtlCol="0" anchor="ctr">
              <a:spAutoFit/>
            </a:bodyPr>
            <a:lstStyle/>
            <a:p>
              <a:endParaRPr lang="zh-CN" altLang="en-US"/>
            </a:p>
          </p:txBody>
        </p:sp>
        <p:sp>
          <p:nvSpPr>
            <p:cNvPr id="164" name="任意多边形: 形状 163"/>
            <p:cNvSpPr/>
            <p:nvPr/>
          </p:nvSpPr>
          <p:spPr>
            <a:xfrm>
              <a:off x="5408840" y="1887708"/>
              <a:ext cx="23110" cy="21385"/>
            </a:xfrm>
            <a:custGeom>
              <a:avLst/>
              <a:gdLst>
                <a:gd name="connsiteX0" fmla="*/ 23017 w 23110"/>
                <a:gd name="connsiteY0" fmla="*/ 3523 h 21385"/>
                <a:gd name="connsiteX1" fmla="*/ 19865 w 23110"/>
                <a:gd name="connsiteY1" fmla="*/ -75 h 21385"/>
                <a:gd name="connsiteX2" fmla="*/ 19850 w 23110"/>
                <a:gd name="connsiteY2" fmla="*/ -75 h 21385"/>
                <a:gd name="connsiteX3" fmla="*/ 19850 w 23110"/>
                <a:gd name="connsiteY3" fmla="*/ -75 h 21385"/>
                <a:gd name="connsiteX4" fmla="*/ 16252 w 23110"/>
                <a:gd name="connsiteY4" fmla="*/ 3019 h 21385"/>
                <a:gd name="connsiteX5" fmla="*/ 15820 w 23110"/>
                <a:gd name="connsiteY5" fmla="*/ 5610 h 21385"/>
                <a:gd name="connsiteX6" fmla="*/ 6249 w 23110"/>
                <a:gd name="connsiteY6" fmla="*/ 14101 h 21385"/>
                <a:gd name="connsiteX7" fmla="*/ 3227 w 23110"/>
                <a:gd name="connsiteY7" fmla="*/ 14533 h 21385"/>
                <a:gd name="connsiteX8" fmla="*/ -83 w 23110"/>
                <a:gd name="connsiteY8" fmla="*/ 17692 h 21385"/>
                <a:gd name="connsiteX9" fmla="*/ -83 w 23110"/>
                <a:gd name="connsiteY9" fmla="*/ 17915 h 21385"/>
                <a:gd name="connsiteX10" fmla="*/ 3299 w 23110"/>
                <a:gd name="connsiteY10" fmla="*/ 21297 h 21385"/>
                <a:gd name="connsiteX11" fmla="*/ 23017 w 23110"/>
                <a:gd name="connsiteY11" fmla="*/ 3523 h 2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10" h="21385">
                  <a:moveTo>
                    <a:pt x="23017" y="3523"/>
                  </a:moveTo>
                  <a:cubicBezTo>
                    <a:pt x="23139" y="1659"/>
                    <a:pt x="21729" y="47"/>
                    <a:pt x="19865" y="-75"/>
                  </a:cubicBezTo>
                  <a:cubicBezTo>
                    <a:pt x="19858" y="-75"/>
                    <a:pt x="19858" y="-75"/>
                    <a:pt x="19850" y="-75"/>
                  </a:cubicBezTo>
                  <a:lnTo>
                    <a:pt x="19850" y="-75"/>
                  </a:lnTo>
                  <a:cubicBezTo>
                    <a:pt x="18008" y="-198"/>
                    <a:pt x="16403" y="1177"/>
                    <a:pt x="16252" y="3019"/>
                  </a:cubicBezTo>
                  <a:cubicBezTo>
                    <a:pt x="16180" y="3890"/>
                    <a:pt x="16036" y="4760"/>
                    <a:pt x="15820" y="5610"/>
                  </a:cubicBezTo>
                  <a:cubicBezTo>
                    <a:pt x="14525" y="10042"/>
                    <a:pt x="10805" y="13346"/>
                    <a:pt x="6249" y="14101"/>
                  </a:cubicBezTo>
                  <a:cubicBezTo>
                    <a:pt x="5256" y="14324"/>
                    <a:pt x="4242" y="14468"/>
                    <a:pt x="3227" y="14533"/>
                  </a:cubicBezTo>
                  <a:cubicBezTo>
                    <a:pt x="1442" y="14490"/>
                    <a:pt x="-47" y="15907"/>
                    <a:pt x="-83" y="17692"/>
                  </a:cubicBezTo>
                  <a:cubicBezTo>
                    <a:pt x="-90" y="17771"/>
                    <a:pt x="-83" y="17843"/>
                    <a:pt x="-83" y="17915"/>
                  </a:cubicBezTo>
                  <a:cubicBezTo>
                    <a:pt x="-47" y="19765"/>
                    <a:pt x="1450" y="21261"/>
                    <a:pt x="3299" y="21297"/>
                  </a:cubicBezTo>
                  <a:cubicBezTo>
                    <a:pt x="13539" y="21520"/>
                    <a:pt x="22182" y="13734"/>
                    <a:pt x="23017" y="3523"/>
                  </a:cubicBezTo>
                  <a:close/>
                </a:path>
              </a:pathLst>
            </a:custGeom>
            <a:grpFill/>
            <a:ln w="7189" cap="flat">
              <a:noFill/>
              <a:prstDash val="solid"/>
              <a:miter/>
            </a:ln>
          </p:spPr>
          <p:txBody>
            <a:bodyPr rtlCol="0" anchor="ctr">
              <a:spAutoFit/>
            </a:bodyPr>
            <a:lstStyle/>
            <a:p>
              <a:endParaRPr lang="zh-CN" altLang="en-US"/>
            </a:p>
          </p:txBody>
        </p:sp>
        <p:sp>
          <p:nvSpPr>
            <p:cNvPr id="165" name="任意多边形: 形状 164"/>
            <p:cNvSpPr/>
            <p:nvPr/>
          </p:nvSpPr>
          <p:spPr>
            <a:xfrm>
              <a:off x="5506064" y="1887708"/>
              <a:ext cx="23179" cy="21385"/>
            </a:xfrm>
            <a:custGeom>
              <a:avLst/>
              <a:gdLst>
                <a:gd name="connsiteX0" fmla="*/ 3368 w 23179"/>
                <a:gd name="connsiteY0" fmla="*/ 21297 h 21385"/>
                <a:gd name="connsiteX1" fmla="*/ 23086 w 23179"/>
                <a:gd name="connsiteY1" fmla="*/ 3523 h 21385"/>
                <a:gd name="connsiteX2" fmla="*/ 19934 w 23179"/>
                <a:gd name="connsiteY2" fmla="*/ -75 h 21385"/>
                <a:gd name="connsiteX3" fmla="*/ 19919 w 23179"/>
                <a:gd name="connsiteY3" fmla="*/ -75 h 21385"/>
                <a:gd name="connsiteX4" fmla="*/ 19919 w 23179"/>
                <a:gd name="connsiteY4" fmla="*/ -75 h 21385"/>
                <a:gd name="connsiteX5" fmla="*/ 16321 w 23179"/>
                <a:gd name="connsiteY5" fmla="*/ 3019 h 21385"/>
                <a:gd name="connsiteX6" fmla="*/ 15889 w 23179"/>
                <a:gd name="connsiteY6" fmla="*/ 5610 h 21385"/>
                <a:gd name="connsiteX7" fmla="*/ 6318 w 23179"/>
                <a:gd name="connsiteY7" fmla="*/ 14101 h 21385"/>
                <a:gd name="connsiteX8" fmla="*/ 3296 w 23179"/>
                <a:gd name="connsiteY8" fmla="*/ 14533 h 21385"/>
                <a:gd name="connsiteX9" fmla="*/ -86 w 23179"/>
                <a:gd name="connsiteY9" fmla="*/ 17915 h 21385"/>
                <a:gd name="connsiteX10" fmla="*/ 3368 w 23179"/>
                <a:gd name="connsiteY10" fmla="*/ 21297 h 2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9" h="21385">
                  <a:moveTo>
                    <a:pt x="3368" y="21297"/>
                  </a:moveTo>
                  <a:cubicBezTo>
                    <a:pt x="13608" y="21520"/>
                    <a:pt x="22251" y="13734"/>
                    <a:pt x="23086" y="3523"/>
                  </a:cubicBezTo>
                  <a:cubicBezTo>
                    <a:pt x="23208" y="1659"/>
                    <a:pt x="21797" y="47"/>
                    <a:pt x="19934" y="-75"/>
                  </a:cubicBezTo>
                  <a:cubicBezTo>
                    <a:pt x="19926" y="-75"/>
                    <a:pt x="19926" y="-75"/>
                    <a:pt x="19919" y="-75"/>
                  </a:cubicBezTo>
                  <a:lnTo>
                    <a:pt x="19919" y="-75"/>
                  </a:lnTo>
                  <a:cubicBezTo>
                    <a:pt x="18077" y="-198"/>
                    <a:pt x="16472" y="1177"/>
                    <a:pt x="16321" y="3019"/>
                  </a:cubicBezTo>
                  <a:cubicBezTo>
                    <a:pt x="16249" y="3890"/>
                    <a:pt x="16105" y="4760"/>
                    <a:pt x="15889" y="5610"/>
                  </a:cubicBezTo>
                  <a:cubicBezTo>
                    <a:pt x="14594" y="10042"/>
                    <a:pt x="10873" y="13346"/>
                    <a:pt x="6318" y="14101"/>
                  </a:cubicBezTo>
                  <a:cubicBezTo>
                    <a:pt x="5325" y="14324"/>
                    <a:pt x="4311" y="14468"/>
                    <a:pt x="3296" y="14533"/>
                  </a:cubicBezTo>
                  <a:cubicBezTo>
                    <a:pt x="1425" y="14533"/>
                    <a:pt x="-86" y="16044"/>
                    <a:pt x="-86" y="17915"/>
                  </a:cubicBezTo>
                  <a:cubicBezTo>
                    <a:pt x="-7" y="19779"/>
                    <a:pt x="1504" y="21261"/>
                    <a:pt x="3368" y="21297"/>
                  </a:cubicBezTo>
                  <a:close/>
                </a:path>
              </a:pathLst>
            </a:custGeom>
            <a:grpFill/>
            <a:ln w="7189" cap="flat">
              <a:noFill/>
              <a:prstDash val="solid"/>
              <a:miter/>
            </a:ln>
          </p:spPr>
          <p:txBody>
            <a:bodyPr rtlCol="0" anchor="ctr">
              <a:spAutoFit/>
            </a:bodyPr>
            <a:lstStyle/>
            <a:p>
              <a:endParaRPr lang="zh-CN" altLang="en-US"/>
            </a:p>
          </p:txBody>
        </p:sp>
        <p:sp>
          <p:nvSpPr>
            <p:cNvPr id="166" name="任意多边形: 形状 165"/>
            <p:cNvSpPr/>
            <p:nvPr/>
          </p:nvSpPr>
          <p:spPr>
            <a:xfrm>
              <a:off x="5389053" y="1843531"/>
              <a:ext cx="50733" cy="8779"/>
            </a:xfrm>
            <a:custGeom>
              <a:avLst/>
              <a:gdLst>
                <a:gd name="connsiteX0" fmla="*/ 4303 w 50733"/>
                <a:gd name="connsiteY0" fmla="*/ 8696 h 8779"/>
                <a:gd name="connsiteX1" fmla="*/ 46257 w 50733"/>
                <a:gd name="connsiteY1" fmla="*/ 8696 h 8779"/>
                <a:gd name="connsiteX2" fmla="*/ 50647 w 50733"/>
                <a:gd name="connsiteY2" fmla="*/ 4307 h 8779"/>
                <a:gd name="connsiteX3" fmla="*/ 46257 w 50733"/>
                <a:gd name="connsiteY3" fmla="*/ -83 h 8779"/>
                <a:gd name="connsiteX4" fmla="*/ 4303 w 50733"/>
                <a:gd name="connsiteY4" fmla="*/ -83 h 8779"/>
                <a:gd name="connsiteX5" fmla="*/ -86 w 50733"/>
                <a:gd name="connsiteY5" fmla="*/ 4307 h 8779"/>
                <a:gd name="connsiteX6" fmla="*/ 4303 w 50733"/>
                <a:gd name="connsiteY6" fmla="*/ 8696 h 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33" h="8779">
                  <a:moveTo>
                    <a:pt x="4303" y="8696"/>
                  </a:moveTo>
                  <a:lnTo>
                    <a:pt x="46257" y="8696"/>
                  </a:lnTo>
                  <a:cubicBezTo>
                    <a:pt x="48682" y="8696"/>
                    <a:pt x="50647" y="6732"/>
                    <a:pt x="50647" y="4307"/>
                  </a:cubicBezTo>
                  <a:cubicBezTo>
                    <a:pt x="50647" y="1882"/>
                    <a:pt x="48682" y="-83"/>
                    <a:pt x="46257" y="-83"/>
                  </a:cubicBezTo>
                  <a:lnTo>
                    <a:pt x="4303" y="-83"/>
                  </a:lnTo>
                  <a:cubicBezTo>
                    <a:pt x="1878" y="-83"/>
                    <a:pt x="-86" y="1882"/>
                    <a:pt x="-86" y="4307"/>
                  </a:cubicBezTo>
                  <a:cubicBezTo>
                    <a:pt x="-86" y="6732"/>
                    <a:pt x="1878" y="8696"/>
                    <a:pt x="4303" y="8696"/>
                  </a:cubicBezTo>
                  <a:close/>
                </a:path>
              </a:pathLst>
            </a:custGeom>
            <a:grpFill/>
            <a:ln w="7189" cap="flat">
              <a:noFill/>
              <a:prstDash val="solid"/>
              <a:miter/>
            </a:ln>
          </p:spPr>
          <p:txBody>
            <a:bodyPr rtlCol="0" anchor="ctr">
              <a:spAutoFit/>
            </a:bodyPr>
            <a:lstStyle/>
            <a:p>
              <a:endParaRPr lang="zh-CN" altLang="en-US"/>
            </a:p>
          </p:txBody>
        </p:sp>
        <p:sp>
          <p:nvSpPr>
            <p:cNvPr id="167" name="任意多边形: 形状 166"/>
            <p:cNvSpPr/>
            <p:nvPr/>
          </p:nvSpPr>
          <p:spPr>
            <a:xfrm>
              <a:off x="5484403" y="1798483"/>
              <a:ext cx="54619" cy="8779"/>
            </a:xfrm>
            <a:custGeom>
              <a:avLst/>
              <a:gdLst>
                <a:gd name="connsiteX0" fmla="*/ 4303 w 54619"/>
                <a:gd name="connsiteY0" fmla="*/ 8696 h 8779"/>
                <a:gd name="connsiteX1" fmla="*/ 50143 w 54619"/>
                <a:gd name="connsiteY1" fmla="*/ 8696 h 8779"/>
                <a:gd name="connsiteX2" fmla="*/ 54533 w 54619"/>
                <a:gd name="connsiteY2" fmla="*/ 4307 h 8779"/>
                <a:gd name="connsiteX3" fmla="*/ 50143 w 54619"/>
                <a:gd name="connsiteY3" fmla="*/ -83 h 8779"/>
                <a:gd name="connsiteX4" fmla="*/ 4303 w 54619"/>
                <a:gd name="connsiteY4" fmla="*/ -83 h 8779"/>
                <a:gd name="connsiteX5" fmla="*/ -86 w 54619"/>
                <a:gd name="connsiteY5" fmla="*/ 4307 h 8779"/>
                <a:gd name="connsiteX6" fmla="*/ 4303 w 54619"/>
                <a:gd name="connsiteY6" fmla="*/ 8696 h 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19" h="8779">
                  <a:moveTo>
                    <a:pt x="4303" y="8696"/>
                  </a:moveTo>
                  <a:lnTo>
                    <a:pt x="50143" y="8696"/>
                  </a:lnTo>
                  <a:cubicBezTo>
                    <a:pt x="52568" y="8696"/>
                    <a:pt x="54533" y="6732"/>
                    <a:pt x="54533" y="4307"/>
                  </a:cubicBezTo>
                  <a:cubicBezTo>
                    <a:pt x="54533" y="1882"/>
                    <a:pt x="52568" y="-83"/>
                    <a:pt x="50143" y="-83"/>
                  </a:cubicBezTo>
                  <a:lnTo>
                    <a:pt x="4303" y="-83"/>
                  </a:lnTo>
                  <a:cubicBezTo>
                    <a:pt x="1878" y="-83"/>
                    <a:pt x="-86" y="1882"/>
                    <a:pt x="-86" y="4307"/>
                  </a:cubicBezTo>
                  <a:cubicBezTo>
                    <a:pt x="-86" y="6732"/>
                    <a:pt x="1878" y="8696"/>
                    <a:pt x="4303" y="8696"/>
                  </a:cubicBezTo>
                  <a:close/>
                </a:path>
              </a:pathLst>
            </a:custGeom>
            <a:grpFill/>
            <a:ln w="7189" cap="flat">
              <a:noFill/>
              <a:prstDash val="solid"/>
              <a:miter/>
            </a:ln>
          </p:spPr>
          <p:txBody>
            <a:bodyPr rtlCol="0" anchor="ctr">
              <a:spAutoFit/>
            </a:bodyPr>
            <a:lstStyle/>
            <a:p>
              <a:endParaRPr lang="zh-CN" altLang="en-US"/>
            </a:p>
          </p:txBody>
        </p:sp>
      </p:grpSp>
      <p:sp>
        <p:nvSpPr>
          <p:cNvPr id="168" name="文本框 167"/>
          <p:cNvSpPr txBox="1"/>
          <p:nvPr/>
        </p:nvSpPr>
        <p:spPr>
          <a:xfrm>
            <a:off x="867238" y="5231785"/>
            <a:ext cx="3064297" cy="1254574"/>
          </a:xfrm>
          <a:prstGeom prst="rect">
            <a:avLst/>
          </a:prstGeom>
          <a:noFill/>
        </p:spPr>
        <p:txBody>
          <a:bodyPr wrap="square" lIns="0" tIns="0" rIns="0" bIns="0" rtlCol="0" anchor="t">
            <a:spAutoFit/>
          </a:bodyPr>
          <a:lstStyle/>
          <a:p>
            <a:pPr>
              <a:lnSpc>
                <a:spcPct val="150000"/>
              </a:lnSpc>
            </a:pPr>
            <a:r>
              <a:rPr lang="zh-CN" altLang="en-US" sz="1400" dirty="0">
                <a:solidFill>
                  <a:schemeClr val="bg1"/>
                </a:solidFill>
                <a:effectLst/>
              </a:rPr>
              <a:t>通过对开源社区相关数据的时序分析，本研究旨在发现这些数据背后的时序规律，并揭示开源项目在不同生命周期阶段的变化趋势。</a:t>
            </a:r>
          </a:p>
        </p:txBody>
      </p:sp>
      <p:sp>
        <p:nvSpPr>
          <p:cNvPr id="169" name="文本框 168"/>
          <p:cNvSpPr txBox="1"/>
          <p:nvPr/>
        </p:nvSpPr>
        <p:spPr>
          <a:xfrm>
            <a:off x="883347" y="4332265"/>
            <a:ext cx="3064297" cy="738664"/>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sz="2400" dirty="0">
                <a:latin typeface="+mj-ea"/>
                <a:ea typeface="+mj-ea"/>
              </a:rPr>
              <a:t>开源社区相关数据的时序规律发现</a:t>
            </a:r>
          </a:p>
        </p:txBody>
      </p:sp>
      <p:sp>
        <p:nvSpPr>
          <p:cNvPr id="170" name="文本框 169"/>
          <p:cNvSpPr txBox="1"/>
          <p:nvPr/>
        </p:nvSpPr>
        <p:spPr>
          <a:xfrm>
            <a:off x="4423675" y="5082512"/>
            <a:ext cx="3747777" cy="1982402"/>
          </a:xfrm>
          <a:prstGeom prst="rect">
            <a:avLst/>
          </a:prstGeom>
          <a:noFill/>
        </p:spPr>
        <p:txBody>
          <a:bodyPr wrap="square" lIns="0" tIns="0" rIns="0" bIns="0" rtlCol="0" anchor="t">
            <a:spAutoFit/>
          </a:bodyPr>
          <a:lstStyle/>
          <a:p>
            <a:pPr>
              <a:lnSpc>
                <a:spcPct val="150000"/>
              </a:lnSpc>
            </a:pPr>
            <a:r>
              <a:rPr lang="zh-CN" altLang="zh-CN" sz="1400" dirty="0">
                <a:solidFill>
                  <a:schemeClr val="bg1"/>
                </a:solidFill>
              </a:rPr>
              <a:t>为了科学评估开源项目的质量和发展潜力，本研究构建了一套基于开源社区数据的项目评价机制。该机制综合考虑了项目的活跃度、社区参与度和技术演进等多个维度，以全面评价开源项目的健康状和未来发展趋势</a:t>
            </a:r>
            <a:r>
              <a:rPr lang="zh-CN" altLang="en-US" sz="1400" kern="100" dirty="0">
                <a:solidFill>
                  <a:schemeClr val="bg1"/>
                </a:solidFill>
                <a:latin typeface="等线" panose="02010600030101010101"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ctr">
              <a:lnSpc>
                <a:spcPct val="150000"/>
              </a:lnSpc>
            </a:pPr>
            <a:endParaRPr lang="zh-CN" altLang="en-US" dirty="0">
              <a:solidFill>
                <a:schemeClr val="bg1"/>
              </a:solidFill>
              <a:effectLst/>
            </a:endParaRPr>
          </a:p>
        </p:txBody>
      </p:sp>
      <p:sp>
        <p:nvSpPr>
          <p:cNvPr id="171" name="文本框 170"/>
          <p:cNvSpPr txBox="1"/>
          <p:nvPr/>
        </p:nvSpPr>
        <p:spPr>
          <a:xfrm>
            <a:off x="4740909" y="4326033"/>
            <a:ext cx="3113310" cy="738664"/>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sz="2400" dirty="0">
                <a:latin typeface="+mj-ea"/>
                <a:ea typeface="+mj-ea"/>
              </a:rPr>
              <a:t>基于开源社区数据的项目评价机制研究</a:t>
            </a:r>
          </a:p>
        </p:txBody>
      </p:sp>
      <p:sp>
        <p:nvSpPr>
          <p:cNvPr id="172" name="文本框 171"/>
          <p:cNvSpPr txBox="1"/>
          <p:nvPr/>
        </p:nvSpPr>
        <p:spPr>
          <a:xfrm>
            <a:off x="8516350" y="5098129"/>
            <a:ext cx="3064297" cy="1577740"/>
          </a:xfrm>
          <a:prstGeom prst="rect">
            <a:avLst/>
          </a:prstGeom>
          <a:noFill/>
        </p:spPr>
        <p:txBody>
          <a:bodyPr wrap="square" lIns="0" tIns="0" rIns="0" bIns="0" rtlCol="0" anchor="t">
            <a:spAutoFit/>
          </a:bodyPr>
          <a:lstStyle/>
          <a:p>
            <a:pPr>
              <a:lnSpc>
                <a:spcPct val="150000"/>
              </a:lnSpc>
            </a:pPr>
            <a:r>
              <a:rPr lang="zh-CN" altLang="en-US" sz="1400" dirty="0">
                <a:solidFill>
                  <a:schemeClr val="bg1"/>
                </a:solidFill>
              </a:rPr>
              <a:t>为了更好地展示和应用上述研究成果，本研究实现了一个基于开源社区数据的项目评价原型系统。该系统能够自动收集开源项目的数据，进行评价分析，并通过可视化的方式展示项目的评价结果。</a:t>
            </a:r>
          </a:p>
        </p:txBody>
      </p:sp>
      <p:sp>
        <p:nvSpPr>
          <p:cNvPr id="173" name="文本框 172"/>
          <p:cNvSpPr txBox="1"/>
          <p:nvPr/>
        </p:nvSpPr>
        <p:spPr>
          <a:xfrm>
            <a:off x="8287565" y="4344900"/>
            <a:ext cx="3521869" cy="738664"/>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sz="2400" dirty="0">
                <a:latin typeface="+mj-ea"/>
                <a:ea typeface="+mj-ea"/>
              </a:rPr>
              <a:t>基于开源社区数据项目评价的原型系统实现</a:t>
            </a:r>
          </a:p>
        </p:txBody>
      </p:sp>
      <p:grpSp>
        <p:nvGrpSpPr>
          <p:cNvPr id="61" name="组合 60"/>
          <p:cNvGrpSpPr/>
          <p:nvPr/>
        </p:nvGrpSpPr>
        <p:grpSpPr>
          <a:xfrm flipH="1">
            <a:off x="3430357" y="2706524"/>
            <a:ext cx="1369378" cy="542925"/>
            <a:chOff x="6934200" y="2990850"/>
            <a:chExt cx="2882900" cy="1143000"/>
          </a:xfrm>
        </p:grpSpPr>
        <p:sp>
          <p:nvSpPr>
            <p:cNvPr id="62" name="任意多边形: 形状 61"/>
            <p:cNvSpPr/>
            <p:nvPr/>
          </p:nvSpPr>
          <p:spPr>
            <a:xfrm>
              <a:off x="6934200" y="3035300"/>
              <a:ext cx="2882900" cy="1066800"/>
            </a:xfrm>
            <a:custGeom>
              <a:avLst/>
              <a:gdLst>
                <a:gd name="connsiteX0" fmla="*/ 0 w 2501900"/>
                <a:gd name="connsiteY0" fmla="*/ 139700 h 1498600"/>
                <a:gd name="connsiteX1" fmla="*/ 800100 w 2501900"/>
                <a:gd name="connsiteY1" fmla="*/ 1498600 h 1498600"/>
                <a:gd name="connsiteX2" fmla="*/ 1181100 w 2501900"/>
                <a:gd name="connsiteY2" fmla="*/ 0 h 1498600"/>
                <a:gd name="connsiteX3" fmla="*/ 1600200 w 2501900"/>
                <a:gd name="connsiteY3" fmla="*/ 838200 h 1498600"/>
                <a:gd name="connsiteX4" fmla="*/ 2501900 w 2501900"/>
                <a:gd name="connsiteY4" fmla="*/ 16510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1498600">
                  <a:moveTo>
                    <a:pt x="0" y="139700"/>
                  </a:moveTo>
                  <a:lnTo>
                    <a:pt x="800100" y="1498600"/>
                  </a:lnTo>
                  <a:lnTo>
                    <a:pt x="1181100" y="0"/>
                  </a:lnTo>
                  <a:lnTo>
                    <a:pt x="1600200" y="838200"/>
                  </a:lnTo>
                  <a:lnTo>
                    <a:pt x="2501900" y="165100"/>
                  </a:lnTo>
                </a:path>
              </a:pathLst>
            </a:custGeom>
            <a:noFill/>
            <a:ln>
              <a:gradFill flip="none" rotWithShape="1">
                <a:gsLst>
                  <a:gs pos="50000">
                    <a:srgbClr val="CEF4FA">
                      <a:alpha val="58000"/>
                    </a:srgbClr>
                  </a:gs>
                  <a:gs pos="0">
                    <a:schemeClr val="accent1">
                      <a:lumMod val="20000"/>
                      <a:lumOff val="80000"/>
                      <a:alpha val="0"/>
                    </a:schemeClr>
                  </a:gs>
                  <a:gs pos="100000">
                    <a:schemeClr val="accent1">
                      <a:lumMod val="20000"/>
                      <a:lumOff val="8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3" name="椭圆 62"/>
            <p:cNvSpPr/>
            <p:nvPr/>
          </p:nvSpPr>
          <p:spPr>
            <a:xfrm>
              <a:off x="8255000" y="2990850"/>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4" name="椭圆 63"/>
            <p:cNvSpPr/>
            <p:nvPr/>
          </p:nvSpPr>
          <p:spPr>
            <a:xfrm>
              <a:off x="7813675" y="4057650"/>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5" name="椭圆 64"/>
            <p:cNvSpPr/>
            <p:nvPr/>
          </p:nvSpPr>
          <p:spPr>
            <a:xfrm>
              <a:off x="8728075" y="3590925"/>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66" name="组合 65"/>
          <p:cNvGrpSpPr/>
          <p:nvPr/>
        </p:nvGrpSpPr>
        <p:grpSpPr>
          <a:xfrm flipH="1">
            <a:off x="7360001" y="2706524"/>
            <a:ext cx="1369378" cy="542925"/>
            <a:chOff x="6934200" y="2990850"/>
            <a:chExt cx="2882900" cy="1143000"/>
          </a:xfrm>
        </p:grpSpPr>
        <p:sp>
          <p:nvSpPr>
            <p:cNvPr id="67" name="任意多边形: 形状 66"/>
            <p:cNvSpPr/>
            <p:nvPr/>
          </p:nvSpPr>
          <p:spPr>
            <a:xfrm>
              <a:off x="6934200" y="3035300"/>
              <a:ext cx="2882900" cy="1066800"/>
            </a:xfrm>
            <a:custGeom>
              <a:avLst/>
              <a:gdLst>
                <a:gd name="connsiteX0" fmla="*/ 0 w 2501900"/>
                <a:gd name="connsiteY0" fmla="*/ 139700 h 1498600"/>
                <a:gd name="connsiteX1" fmla="*/ 800100 w 2501900"/>
                <a:gd name="connsiteY1" fmla="*/ 1498600 h 1498600"/>
                <a:gd name="connsiteX2" fmla="*/ 1181100 w 2501900"/>
                <a:gd name="connsiteY2" fmla="*/ 0 h 1498600"/>
                <a:gd name="connsiteX3" fmla="*/ 1600200 w 2501900"/>
                <a:gd name="connsiteY3" fmla="*/ 838200 h 1498600"/>
                <a:gd name="connsiteX4" fmla="*/ 2501900 w 2501900"/>
                <a:gd name="connsiteY4" fmla="*/ 16510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1498600">
                  <a:moveTo>
                    <a:pt x="0" y="139700"/>
                  </a:moveTo>
                  <a:lnTo>
                    <a:pt x="800100" y="1498600"/>
                  </a:lnTo>
                  <a:lnTo>
                    <a:pt x="1181100" y="0"/>
                  </a:lnTo>
                  <a:lnTo>
                    <a:pt x="1600200" y="838200"/>
                  </a:lnTo>
                  <a:lnTo>
                    <a:pt x="2501900" y="165100"/>
                  </a:lnTo>
                </a:path>
              </a:pathLst>
            </a:custGeom>
            <a:noFill/>
            <a:ln>
              <a:gradFill flip="none" rotWithShape="1">
                <a:gsLst>
                  <a:gs pos="50000">
                    <a:srgbClr val="CEF4FA">
                      <a:alpha val="58000"/>
                    </a:srgbClr>
                  </a:gs>
                  <a:gs pos="0">
                    <a:schemeClr val="accent1">
                      <a:lumMod val="20000"/>
                      <a:lumOff val="80000"/>
                      <a:alpha val="0"/>
                    </a:schemeClr>
                  </a:gs>
                  <a:gs pos="100000">
                    <a:schemeClr val="accent1">
                      <a:lumMod val="20000"/>
                      <a:lumOff val="8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8" name="椭圆 67"/>
            <p:cNvSpPr/>
            <p:nvPr/>
          </p:nvSpPr>
          <p:spPr>
            <a:xfrm>
              <a:off x="8255000" y="2990850"/>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9" name="椭圆 68"/>
            <p:cNvSpPr/>
            <p:nvPr/>
          </p:nvSpPr>
          <p:spPr>
            <a:xfrm>
              <a:off x="7813675" y="4057650"/>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0" name="椭圆 69"/>
            <p:cNvSpPr/>
            <p:nvPr/>
          </p:nvSpPr>
          <p:spPr>
            <a:xfrm>
              <a:off x="8728075" y="3590925"/>
              <a:ext cx="76200" cy="76200"/>
            </a:xfrm>
            <a:prstGeom prst="ellipse">
              <a:avLst/>
            </a:prstGeom>
            <a:gradFill>
              <a:gsLst>
                <a:gs pos="0">
                  <a:schemeClr val="accent1">
                    <a:lumMod val="20000"/>
                    <a:lumOff val="80000"/>
                  </a:schemeClr>
                </a:gs>
                <a:gs pos="100000">
                  <a:schemeClr val="accent1">
                    <a:lumMod val="20000"/>
                    <a:lumOff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pAutoFit/>
          </a:bodyPr>
          <a:lstStyle/>
          <a:p>
            <a:r>
              <a:rPr lang="en-US" altLang="zh-CN" dirty="0"/>
              <a:t>2.2 </a:t>
            </a:r>
            <a:r>
              <a:rPr lang="zh-CN" altLang="en-US" dirty="0"/>
              <a:t>研究目标</a:t>
            </a:r>
          </a:p>
        </p:txBody>
      </p:sp>
      <p:sp>
        <p:nvSpPr>
          <p:cNvPr id="255" name="文本框 254"/>
          <p:cNvSpPr txBox="1"/>
          <p:nvPr/>
        </p:nvSpPr>
        <p:spPr>
          <a:xfrm>
            <a:off x="120365" y="1505541"/>
            <a:ext cx="4173597" cy="861774"/>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dirty="0">
                <a:latin typeface="+mj-ea"/>
                <a:ea typeface="+mj-ea"/>
              </a:rPr>
              <a:t>提出一种基于开源社区数据的项目评价机</a:t>
            </a:r>
          </a:p>
        </p:txBody>
      </p:sp>
      <p:sp>
        <p:nvSpPr>
          <p:cNvPr id="261" name="文本框 260"/>
          <p:cNvSpPr txBox="1"/>
          <p:nvPr/>
        </p:nvSpPr>
        <p:spPr>
          <a:xfrm>
            <a:off x="8371218" y="1524148"/>
            <a:ext cx="3711791" cy="861774"/>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dirty="0">
                <a:latin typeface="+mj-ea"/>
                <a:ea typeface="+mj-ea"/>
              </a:rPr>
              <a:t>实现基于开源社区数据的项目评价原型系统</a:t>
            </a:r>
          </a:p>
        </p:txBody>
      </p:sp>
      <p:grpSp>
        <p:nvGrpSpPr>
          <p:cNvPr id="266" name="组合 265"/>
          <p:cNvGrpSpPr/>
          <p:nvPr/>
        </p:nvGrpSpPr>
        <p:grpSpPr>
          <a:xfrm>
            <a:off x="7033951" y="1892609"/>
            <a:ext cx="3084752" cy="4094536"/>
            <a:chOff x="7033630" y="1705000"/>
            <a:chExt cx="3084752" cy="4094536"/>
          </a:xfrm>
        </p:grpSpPr>
        <p:sp>
          <p:nvSpPr>
            <p:cNvPr id="267" name="任意多边形: 形状 266"/>
            <p:cNvSpPr/>
            <p:nvPr/>
          </p:nvSpPr>
          <p:spPr>
            <a:xfrm>
              <a:off x="7893046" y="1705000"/>
              <a:ext cx="1838960" cy="365760"/>
            </a:xfrm>
            <a:custGeom>
              <a:avLst/>
              <a:gdLst>
                <a:gd name="connsiteX0" fmla="*/ 0 w 1838960"/>
                <a:gd name="connsiteY0" fmla="*/ 365760 h 365760"/>
                <a:gd name="connsiteX1" fmla="*/ 365760 w 1838960"/>
                <a:gd name="connsiteY1" fmla="*/ 0 h 365760"/>
                <a:gd name="connsiteX2" fmla="*/ 1838960 w 1838960"/>
                <a:gd name="connsiteY2" fmla="*/ 0 h 365760"/>
              </a:gdLst>
              <a:ahLst/>
              <a:cxnLst>
                <a:cxn ang="0">
                  <a:pos x="connsiteX0" y="connsiteY0"/>
                </a:cxn>
                <a:cxn ang="0">
                  <a:pos x="connsiteX1" y="connsiteY1"/>
                </a:cxn>
                <a:cxn ang="0">
                  <a:pos x="connsiteX2" y="connsiteY2"/>
                </a:cxn>
              </a:cxnLst>
              <a:rect l="l" t="t" r="r" b="b"/>
              <a:pathLst>
                <a:path w="1838960" h="365760">
                  <a:moveTo>
                    <a:pt x="0" y="365760"/>
                  </a:moveTo>
                  <a:lnTo>
                    <a:pt x="365760" y="0"/>
                  </a:lnTo>
                  <a:lnTo>
                    <a:pt x="1838960" y="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8" name="任意多边形: 形状 267"/>
            <p:cNvSpPr/>
            <p:nvPr/>
          </p:nvSpPr>
          <p:spPr>
            <a:xfrm>
              <a:off x="8279422" y="3627757"/>
              <a:ext cx="1838960" cy="365760"/>
            </a:xfrm>
            <a:custGeom>
              <a:avLst/>
              <a:gdLst>
                <a:gd name="connsiteX0" fmla="*/ 0 w 1838960"/>
                <a:gd name="connsiteY0" fmla="*/ 365760 h 365760"/>
                <a:gd name="connsiteX1" fmla="*/ 365760 w 1838960"/>
                <a:gd name="connsiteY1" fmla="*/ 0 h 365760"/>
                <a:gd name="connsiteX2" fmla="*/ 1838960 w 1838960"/>
                <a:gd name="connsiteY2" fmla="*/ 0 h 365760"/>
              </a:gdLst>
              <a:ahLst/>
              <a:cxnLst>
                <a:cxn ang="0">
                  <a:pos x="connsiteX0" y="connsiteY0"/>
                </a:cxn>
                <a:cxn ang="0">
                  <a:pos x="connsiteX1" y="connsiteY1"/>
                </a:cxn>
                <a:cxn ang="0">
                  <a:pos x="connsiteX2" y="connsiteY2"/>
                </a:cxn>
              </a:cxnLst>
              <a:rect l="l" t="t" r="r" b="b"/>
              <a:pathLst>
                <a:path w="1838960" h="365760">
                  <a:moveTo>
                    <a:pt x="0" y="365760"/>
                  </a:moveTo>
                  <a:lnTo>
                    <a:pt x="365760" y="0"/>
                  </a:lnTo>
                  <a:lnTo>
                    <a:pt x="1838960" y="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69" name="任意多边形: 形状 268"/>
            <p:cNvSpPr/>
            <p:nvPr/>
          </p:nvSpPr>
          <p:spPr>
            <a:xfrm>
              <a:off x="7033630" y="5464256"/>
              <a:ext cx="2428240" cy="335280"/>
            </a:xfrm>
            <a:custGeom>
              <a:avLst/>
              <a:gdLst>
                <a:gd name="connsiteX0" fmla="*/ 0 w 2428240"/>
                <a:gd name="connsiteY0" fmla="*/ 0 h 335280"/>
                <a:gd name="connsiteX1" fmla="*/ 386080 w 2428240"/>
                <a:gd name="connsiteY1" fmla="*/ 335280 h 335280"/>
                <a:gd name="connsiteX2" fmla="*/ 2428240 w 2428240"/>
                <a:gd name="connsiteY2" fmla="*/ 335280 h 335280"/>
              </a:gdLst>
              <a:ahLst/>
              <a:cxnLst>
                <a:cxn ang="0">
                  <a:pos x="connsiteX0" y="connsiteY0"/>
                </a:cxn>
                <a:cxn ang="0">
                  <a:pos x="connsiteX1" y="connsiteY1"/>
                </a:cxn>
                <a:cxn ang="0">
                  <a:pos x="connsiteX2" y="connsiteY2"/>
                </a:cxn>
              </a:cxnLst>
              <a:rect l="l" t="t" r="r" b="b"/>
              <a:pathLst>
                <a:path w="2428240" h="335280">
                  <a:moveTo>
                    <a:pt x="0" y="0"/>
                  </a:moveTo>
                  <a:lnTo>
                    <a:pt x="386080" y="335280"/>
                  </a:lnTo>
                  <a:lnTo>
                    <a:pt x="2428240" y="33528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270" name="任意多边形: 形状 269"/>
          <p:cNvSpPr/>
          <p:nvPr/>
        </p:nvSpPr>
        <p:spPr>
          <a:xfrm flipH="1">
            <a:off x="2467996" y="1869459"/>
            <a:ext cx="1838960" cy="365760"/>
          </a:xfrm>
          <a:custGeom>
            <a:avLst/>
            <a:gdLst>
              <a:gd name="connsiteX0" fmla="*/ 0 w 1838960"/>
              <a:gd name="connsiteY0" fmla="*/ 365760 h 365760"/>
              <a:gd name="connsiteX1" fmla="*/ 365760 w 1838960"/>
              <a:gd name="connsiteY1" fmla="*/ 0 h 365760"/>
              <a:gd name="connsiteX2" fmla="*/ 1838960 w 1838960"/>
              <a:gd name="connsiteY2" fmla="*/ 0 h 365760"/>
            </a:gdLst>
            <a:ahLst/>
            <a:cxnLst>
              <a:cxn ang="0">
                <a:pos x="connsiteX0" y="connsiteY0"/>
              </a:cxn>
              <a:cxn ang="0">
                <a:pos x="connsiteX1" y="connsiteY1"/>
              </a:cxn>
              <a:cxn ang="0">
                <a:pos x="connsiteX2" y="connsiteY2"/>
              </a:cxn>
            </a:cxnLst>
            <a:rect l="l" t="t" r="r" b="b"/>
            <a:pathLst>
              <a:path w="1838960" h="365760">
                <a:moveTo>
                  <a:pt x="0" y="365760"/>
                </a:moveTo>
                <a:lnTo>
                  <a:pt x="365760" y="0"/>
                </a:lnTo>
                <a:lnTo>
                  <a:pt x="1838960" y="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71" name="任意多边形: 形状 270"/>
          <p:cNvSpPr/>
          <p:nvPr/>
        </p:nvSpPr>
        <p:spPr>
          <a:xfrm flipH="1">
            <a:off x="2072476" y="3786120"/>
            <a:ext cx="1838960" cy="365760"/>
          </a:xfrm>
          <a:custGeom>
            <a:avLst/>
            <a:gdLst>
              <a:gd name="connsiteX0" fmla="*/ 0 w 1838960"/>
              <a:gd name="connsiteY0" fmla="*/ 365760 h 365760"/>
              <a:gd name="connsiteX1" fmla="*/ 365760 w 1838960"/>
              <a:gd name="connsiteY1" fmla="*/ 0 h 365760"/>
              <a:gd name="connsiteX2" fmla="*/ 1838960 w 1838960"/>
              <a:gd name="connsiteY2" fmla="*/ 0 h 365760"/>
            </a:gdLst>
            <a:ahLst/>
            <a:cxnLst>
              <a:cxn ang="0">
                <a:pos x="connsiteX0" y="connsiteY0"/>
              </a:cxn>
              <a:cxn ang="0">
                <a:pos x="connsiteX1" y="connsiteY1"/>
              </a:cxn>
              <a:cxn ang="0">
                <a:pos x="connsiteX2" y="connsiteY2"/>
              </a:cxn>
            </a:cxnLst>
            <a:rect l="l" t="t" r="r" b="b"/>
            <a:pathLst>
              <a:path w="1838960" h="365760">
                <a:moveTo>
                  <a:pt x="0" y="365760"/>
                </a:moveTo>
                <a:lnTo>
                  <a:pt x="365760" y="0"/>
                </a:lnTo>
                <a:lnTo>
                  <a:pt x="1838960" y="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72" name="任意多边形: 形状 271"/>
          <p:cNvSpPr/>
          <p:nvPr/>
        </p:nvSpPr>
        <p:spPr>
          <a:xfrm flipH="1">
            <a:off x="2692412" y="5628715"/>
            <a:ext cx="2428240" cy="335280"/>
          </a:xfrm>
          <a:custGeom>
            <a:avLst/>
            <a:gdLst>
              <a:gd name="connsiteX0" fmla="*/ 0 w 2428240"/>
              <a:gd name="connsiteY0" fmla="*/ 0 h 335280"/>
              <a:gd name="connsiteX1" fmla="*/ 386080 w 2428240"/>
              <a:gd name="connsiteY1" fmla="*/ 335280 h 335280"/>
              <a:gd name="connsiteX2" fmla="*/ 2428240 w 2428240"/>
              <a:gd name="connsiteY2" fmla="*/ 335280 h 335280"/>
            </a:gdLst>
            <a:ahLst/>
            <a:cxnLst>
              <a:cxn ang="0">
                <a:pos x="connsiteX0" y="connsiteY0"/>
              </a:cxn>
              <a:cxn ang="0">
                <a:pos x="connsiteX1" y="connsiteY1"/>
              </a:cxn>
              <a:cxn ang="0">
                <a:pos x="connsiteX2" y="connsiteY2"/>
              </a:cxn>
            </a:cxnLst>
            <a:rect l="l" t="t" r="r" b="b"/>
            <a:pathLst>
              <a:path w="2428240" h="335280">
                <a:moveTo>
                  <a:pt x="0" y="0"/>
                </a:moveTo>
                <a:lnTo>
                  <a:pt x="386080" y="335280"/>
                </a:lnTo>
                <a:lnTo>
                  <a:pt x="2428240" y="335280"/>
                </a:lnTo>
              </a:path>
            </a:pathLst>
          </a:custGeom>
          <a:noFill/>
          <a:ln w="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p:cNvGrpSpPr/>
          <p:nvPr/>
        </p:nvGrpSpPr>
        <p:grpSpPr>
          <a:xfrm>
            <a:off x="3842795" y="1354266"/>
            <a:ext cx="4506411" cy="4524728"/>
            <a:chOff x="3842795" y="1354266"/>
            <a:chExt cx="4506411" cy="4524728"/>
          </a:xfrm>
        </p:grpSpPr>
        <p:sp>
          <p:nvSpPr>
            <p:cNvPr id="252" name="弧形 251"/>
            <p:cNvSpPr/>
            <p:nvPr/>
          </p:nvSpPr>
          <p:spPr>
            <a:xfrm rot="3180000">
              <a:off x="3842795" y="1372583"/>
              <a:ext cx="4506411" cy="4506410"/>
            </a:xfrm>
            <a:prstGeom prst="arc">
              <a:avLst>
                <a:gd name="adj1" fmla="val 16200000"/>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sp>
          <p:nvSpPr>
            <p:cNvPr id="253" name="弧形 252"/>
            <p:cNvSpPr/>
            <p:nvPr/>
          </p:nvSpPr>
          <p:spPr>
            <a:xfrm rot="18480000">
              <a:off x="3842795" y="1372583"/>
              <a:ext cx="4506411" cy="4506410"/>
            </a:xfrm>
            <a:prstGeom prst="arc">
              <a:avLst>
                <a:gd name="adj1" fmla="val 16200000"/>
                <a:gd name="adj2" fmla="val 19369079"/>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grpSp>
          <p:nvGrpSpPr>
            <p:cNvPr id="273" name="组合 272"/>
            <p:cNvGrpSpPr/>
            <p:nvPr/>
          </p:nvGrpSpPr>
          <p:grpSpPr>
            <a:xfrm rot="120000">
              <a:off x="3842795" y="1372583"/>
              <a:ext cx="4506410" cy="4506411"/>
              <a:chOff x="1661160" y="2192438"/>
              <a:chExt cx="1798320" cy="1798320"/>
            </a:xfrm>
          </p:grpSpPr>
          <p:sp>
            <p:nvSpPr>
              <p:cNvPr id="274" name="弧形 273"/>
              <p:cNvSpPr/>
              <p:nvPr/>
            </p:nvSpPr>
            <p:spPr>
              <a:xfrm>
                <a:off x="1661160" y="2192438"/>
                <a:ext cx="1798320" cy="1798320"/>
              </a:xfrm>
              <a:prstGeom prst="arc">
                <a:avLst>
                  <a:gd name="adj1" fmla="val 16132534"/>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sp>
            <p:nvSpPr>
              <p:cNvPr id="275" name="弧形 274"/>
              <p:cNvSpPr/>
              <p:nvPr/>
            </p:nvSpPr>
            <p:spPr>
              <a:xfrm rot="15300000">
                <a:off x="1661160" y="2192438"/>
                <a:ext cx="1798320" cy="1798320"/>
              </a:xfrm>
              <a:prstGeom prst="arc">
                <a:avLst>
                  <a:gd name="adj1" fmla="val 16200000"/>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sp>
            <p:nvSpPr>
              <p:cNvPr id="276" name="弧形 275"/>
              <p:cNvSpPr/>
              <p:nvPr/>
            </p:nvSpPr>
            <p:spPr>
              <a:xfrm rot="12240000">
                <a:off x="1661160" y="2192438"/>
                <a:ext cx="1798320" cy="1798320"/>
              </a:xfrm>
              <a:prstGeom prst="arc">
                <a:avLst>
                  <a:gd name="adj1" fmla="val 16200000"/>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sp>
            <p:nvSpPr>
              <p:cNvPr id="277" name="弧形 276"/>
              <p:cNvSpPr/>
              <p:nvPr/>
            </p:nvSpPr>
            <p:spPr>
              <a:xfrm rot="9180000">
                <a:off x="1661160" y="2192438"/>
                <a:ext cx="1798320" cy="1798320"/>
              </a:xfrm>
              <a:prstGeom prst="arc">
                <a:avLst>
                  <a:gd name="adj1" fmla="val 16200000"/>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sp>
            <p:nvSpPr>
              <p:cNvPr id="278" name="弧形 277"/>
              <p:cNvSpPr/>
              <p:nvPr/>
            </p:nvSpPr>
            <p:spPr>
              <a:xfrm rot="6120000">
                <a:off x="1661160" y="2192438"/>
                <a:ext cx="1798320" cy="1798320"/>
              </a:xfrm>
              <a:prstGeom prst="arc">
                <a:avLst>
                  <a:gd name="adj1" fmla="val 16200000"/>
                  <a:gd name="adj2" fmla="val 19260871"/>
                </a:avLst>
              </a:prstGeom>
              <a:gradFill flip="none" rotWithShape="1">
                <a:gsLst>
                  <a:gs pos="0">
                    <a:schemeClr val="accent1">
                      <a:alpha val="45000"/>
                    </a:schemeClr>
                  </a:gs>
                  <a:gs pos="90000">
                    <a:schemeClr val="accent1">
                      <a:alpha val="0"/>
                    </a:schemeClr>
                  </a:gs>
                </a:gsLst>
                <a:lin ang="2400000" scaled="0"/>
                <a:tileRect/>
              </a:gradFill>
              <a:ln w="12700">
                <a:gradFill>
                  <a:gsLst>
                    <a:gs pos="0">
                      <a:schemeClr val="accent1"/>
                    </a:gs>
                    <a:gs pos="11000">
                      <a:schemeClr val="accent1">
                        <a:alpha val="0"/>
                      </a:schemeClr>
                    </a:gs>
                  </a:gsLst>
                  <a:lin ang="5400000" scaled="1"/>
                </a:gradFill>
                <a:headEnd type="none" w="sm" len="sm"/>
              </a:ln>
            </p:spPr>
            <p:style>
              <a:lnRef idx="1">
                <a:schemeClr val="accent1"/>
              </a:lnRef>
              <a:fillRef idx="0">
                <a:schemeClr val="accent1"/>
              </a:fillRef>
              <a:effectRef idx="0">
                <a:schemeClr val="accent1"/>
              </a:effectRef>
              <a:fontRef idx="minor">
                <a:schemeClr val="tx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mn-ea"/>
                  <a:cs typeface="+mn-cs"/>
                </a:endParaRPr>
              </a:p>
            </p:txBody>
          </p:sp>
        </p:grpSp>
        <p:sp>
          <p:nvSpPr>
            <p:cNvPr id="279" name="椭圆 278"/>
            <p:cNvSpPr/>
            <p:nvPr/>
          </p:nvSpPr>
          <p:spPr>
            <a:xfrm rot="120000">
              <a:off x="6110247" y="1354266"/>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0" name="椭圆 279"/>
            <p:cNvSpPr/>
            <p:nvPr/>
          </p:nvSpPr>
          <p:spPr>
            <a:xfrm rot="120000">
              <a:off x="7867123" y="2239841"/>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1" name="椭圆 280"/>
            <p:cNvSpPr/>
            <p:nvPr/>
          </p:nvSpPr>
          <p:spPr>
            <a:xfrm rot="120000">
              <a:off x="8255738" y="4148789"/>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2" name="椭圆 281"/>
            <p:cNvSpPr/>
            <p:nvPr/>
          </p:nvSpPr>
          <p:spPr>
            <a:xfrm rot="120000">
              <a:off x="4293247" y="2216247"/>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3" name="椭圆 282"/>
            <p:cNvSpPr/>
            <p:nvPr/>
          </p:nvSpPr>
          <p:spPr>
            <a:xfrm rot="120000">
              <a:off x="3878638" y="4104035"/>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4" name="椭圆 283"/>
            <p:cNvSpPr/>
            <p:nvPr/>
          </p:nvSpPr>
          <p:spPr>
            <a:xfrm rot="120000">
              <a:off x="5084180" y="5625632"/>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5" name="椭圆 284"/>
            <p:cNvSpPr/>
            <p:nvPr/>
          </p:nvSpPr>
          <p:spPr>
            <a:xfrm rot="120000">
              <a:off x="7015836" y="5640642"/>
              <a:ext cx="52964" cy="529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6" name="椭圆 285"/>
            <p:cNvSpPr/>
            <p:nvPr/>
          </p:nvSpPr>
          <p:spPr>
            <a:xfrm>
              <a:off x="5289489" y="2822287"/>
              <a:ext cx="1608502" cy="1608503"/>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mn-ea"/>
                <a:cs typeface="+mn-cs"/>
              </a:endParaRPr>
            </a:p>
          </p:txBody>
        </p:sp>
        <p:sp>
          <p:nvSpPr>
            <p:cNvPr id="287" name="椭圆 286"/>
            <p:cNvSpPr/>
            <p:nvPr/>
          </p:nvSpPr>
          <p:spPr>
            <a:xfrm>
              <a:off x="5289488" y="2821536"/>
              <a:ext cx="1608504" cy="1608504"/>
            </a:xfrm>
            <a:prstGeom prst="ellipse">
              <a:avLst/>
            </a:prstGeom>
            <a:gradFill flip="none" rotWithShape="1">
              <a:gsLst>
                <a:gs pos="22000">
                  <a:schemeClr val="accent2">
                    <a:alpha val="10000"/>
                  </a:schemeClr>
                </a:gs>
                <a:gs pos="100000">
                  <a:srgbClr val="2BA391">
                    <a:alpha val="48000"/>
                  </a:srgbClr>
                </a:gs>
                <a:gs pos="99000">
                  <a:schemeClr val="accent2">
                    <a:alpha val="70000"/>
                  </a:schemeClr>
                </a:gs>
              </a:gsLst>
              <a:path path="circle">
                <a:fillToRect l="50000" t="50000" r="50000" b="50000"/>
              </a:path>
              <a:tileRect/>
            </a:gradFill>
            <a:ln w="25400" cap="flat" cmpd="sng" algn="ctr">
              <a:noFill/>
              <a:prstDash val="solid"/>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88" name="文本框 287"/>
            <p:cNvSpPr txBox="1"/>
            <p:nvPr/>
          </p:nvSpPr>
          <p:spPr>
            <a:xfrm>
              <a:off x="5688247" y="3451664"/>
              <a:ext cx="718145"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dirty="0">
                  <a:gradFill flip="none" rotWithShape="1">
                    <a:gsLst>
                      <a:gs pos="0">
                        <a:prstClr val="white"/>
                      </a:gs>
                      <a:gs pos="99000">
                        <a:schemeClr val="accent2">
                          <a:lumMod val="60000"/>
                          <a:lumOff val="40000"/>
                        </a:schemeClr>
                      </a:gs>
                    </a:gsLst>
                    <a:lin ang="2700000" scaled="1"/>
                    <a:tileRect/>
                  </a:gradFill>
                  <a:latin typeface="+mj-ea"/>
                  <a:ea typeface="+mj-ea"/>
                </a:rPr>
                <a:t>目标</a:t>
              </a:r>
            </a:p>
          </p:txBody>
        </p:sp>
      </p:grpSp>
      <p:sp>
        <p:nvSpPr>
          <p:cNvPr id="289" name="任意多边形: 形状 288"/>
          <p:cNvSpPr/>
          <p:nvPr/>
        </p:nvSpPr>
        <p:spPr>
          <a:xfrm>
            <a:off x="4796253" y="4430040"/>
            <a:ext cx="307312" cy="400320"/>
          </a:xfrm>
          <a:custGeom>
            <a:avLst/>
            <a:gdLst>
              <a:gd name="connsiteX0" fmla="*/ 25844 w 180810"/>
              <a:gd name="connsiteY0" fmla="*/ 232643 h 235532"/>
              <a:gd name="connsiteX1" fmla="*/ 30809 w 180810"/>
              <a:gd name="connsiteY1" fmla="*/ 235449 h 235532"/>
              <a:gd name="connsiteX2" fmla="*/ 135586 w 180810"/>
              <a:gd name="connsiteY2" fmla="*/ 235449 h 235532"/>
              <a:gd name="connsiteX3" fmla="*/ 140479 w 180810"/>
              <a:gd name="connsiteY3" fmla="*/ 232931 h 235532"/>
              <a:gd name="connsiteX4" fmla="*/ 168185 w 180810"/>
              <a:gd name="connsiteY4" fmla="*/ 192416 h 235532"/>
              <a:gd name="connsiteX5" fmla="*/ 168185 w 180810"/>
              <a:gd name="connsiteY5" fmla="*/ 186371 h 235532"/>
              <a:gd name="connsiteX6" fmla="*/ 163004 w 180810"/>
              <a:gd name="connsiteY6" fmla="*/ 183205 h 235532"/>
              <a:gd name="connsiteX7" fmla="*/ 67294 w 180810"/>
              <a:gd name="connsiteY7" fmla="*/ 183205 h 235532"/>
              <a:gd name="connsiteX8" fmla="*/ 67294 w 180810"/>
              <a:gd name="connsiteY8" fmla="*/ 171331 h 235532"/>
              <a:gd name="connsiteX9" fmla="*/ 174805 w 180810"/>
              <a:gd name="connsiteY9" fmla="*/ 171331 h 235532"/>
              <a:gd name="connsiteX10" fmla="*/ 179123 w 180810"/>
              <a:gd name="connsiteY10" fmla="*/ 169460 h 235532"/>
              <a:gd name="connsiteX11" fmla="*/ 180706 w 180810"/>
              <a:gd name="connsiteY11" fmla="*/ 164998 h 235532"/>
              <a:gd name="connsiteX12" fmla="*/ 165234 w 180810"/>
              <a:gd name="connsiteY12" fmla="*/ 100232 h 235532"/>
              <a:gd name="connsiteX13" fmla="*/ 87875 w 180810"/>
              <a:gd name="connsiteY13" fmla="*/ 9776 h 235532"/>
              <a:gd name="connsiteX14" fmla="*/ 84421 w 180810"/>
              <a:gd name="connsiteY14" fmla="*/ 8625 h 235532"/>
              <a:gd name="connsiteX15" fmla="*/ 67294 w 180810"/>
              <a:gd name="connsiteY15" fmla="*/ 8625 h 235532"/>
              <a:gd name="connsiteX16" fmla="*/ 67294 w 180810"/>
              <a:gd name="connsiteY16" fmla="*/ 5818 h 235532"/>
              <a:gd name="connsiteX17" fmla="*/ 61465 w 180810"/>
              <a:gd name="connsiteY17" fmla="*/ -83 h 235532"/>
              <a:gd name="connsiteX18" fmla="*/ 55564 w 180810"/>
              <a:gd name="connsiteY18" fmla="*/ 5818 h 235532"/>
              <a:gd name="connsiteX19" fmla="*/ 55564 w 180810"/>
              <a:gd name="connsiteY19" fmla="*/ 182917 h 235532"/>
              <a:gd name="connsiteX20" fmla="*/ 5838 w 180810"/>
              <a:gd name="connsiteY20" fmla="*/ 182917 h 235532"/>
              <a:gd name="connsiteX21" fmla="*/ 729 w 180810"/>
              <a:gd name="connsiteY21" fmla="*/ 185940 h 235532"/>
              <a:gd name="connsiteX22" fmla="*/ 729 w 180810"/>
              <a:gd name="connsiteY22" fmla="*/ 191840 h 235532"/>
              <a:gd name="connsiteX23" fmla="*/ 90106 w 180810"/>
              <a:gd name="connsiteY23" fmla="*/ 137797 h 235532"/>
              <a:gd name="connsiteX24" fmla="*/ 90106 w 180810"/>
              <a:gd name="connsiteY24" fmla="*/ 23881 h 235532"/>
              <a:gd name="connsiteX25" fmla="*/ 157966 w 180810"/>
              <a:gd name="connsiteY25" fmla="*/ 115129 h 235532"/>
              <a:gd name="connsiteX26" fmla="*/ 164227 w 180810"/>
              <a:gd name="connsiteY26" fmla="*/ 137797 h 235532"/>
              <a:gd name="connsiteX27" fmla="*/ 168329 w 180810"/>
              <a:gd name="connsiteY27" fmla="*/ 159889 h 235532"/>
              <a:gd name="connsiteX28" fmla="*/ 90106 w 180810"/>
              <a:gd name="connsiteY28" fmla="*/ 159889 h 235532"/>
              <a:gd name="connsiteX29" fmla="*/ 67438 w 180810"/>
              <a:gd name="connsiteY29" fmla="*/ 20642 h 235532"/>
              <a:gd name="connsiteX30" fmla="*/ 78376 w 180810"/>
              <a:gd name="connsiteY30" fmla="*/ 20642 h 235532"/>
              <a:gd name="connsiteX31" fmla="*/ 78376 w 180810"/>
              <a:gd name="connsiteY31" fmla="*/ 159889 h 235532"/>
              <a:gd name="connsiteX32" fmla="*/ 67438 w 180810"/>
              <a:gd name="connsiteY32" fmla="*/ 159889 h 235532"/>
              <a:gd name="connsiteX33" fmla="*/ 152065 w 180810"/>
              <a:gd name="connsiteY33" fmla="*/ 195006 h 235532"/>
              <a:gd name="connsiteX34" fmla="*/ 132420 w 180810"/>
              <a:gd name="connsiteY34" fmla="*/ 223791 h 235532"/>
              <a:gd name="connsiteX35" fmla="*/ 34119 w 180810"/>
              <a:gd name="connsiteY35" fmla="*/ 223791 h 235532"/>
              <a:gd name="connsiteX36" fmla="*/ 16560 w 180810"/>
              <a:gd name="connsiteY36" fmla="*/ 195006 h 23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0810" h="235532">
                <a:moveTo>
                  <a:pt x="25844" y="232643"/>
                </a:moveTo>
                <a:cubicBezTo>
                  <a:pt x="26909" y="234370"/>
                  <a:pt x="28780" y="235428"/>
                  <a:pt x="30809" y="235449"/>
                </a:cubicBezTo>
                <a:lnTo>
                  <a:pt x="135586" y="235449"/>
                </a:lnTo>
                <a:cubicBezTo>
                  <a:pt x="137529" y="235457"/>
                  <a:pt x="139357" y="234514"/>
                  <a:pt x="140479" y="232931"/>
                </a:cubicBezTo>
                <a:lnTo>
                  <a:pt x="168185" y="192416"/>
                </a:lnTo>
                <a:cubicBezTo>
                  <a:pt x="169329" y="190559"/>
                  <a:pt x="169329" y="188220"/>
                  <a:pt x="168185" y="186371"/>
                </a:cubicBezTo>
                <a:cubicBezTo>
                  <a:pt x="167199" y="184414"/>
                  <a:pt x="165191" y="183190"/>
                  <a:pt x="163004" y="183205"/>
                </a:cubicBezTo>
                <a:lnTo>
                  <a:pt x="67294" y="183205"/>
                </a:lnTo>
                <a:lnTo>
                  <a:pt x="67294" y="171331"/>
                </a:lnTo>
                <a:lnTo>
                  <a:pt x="174805" y="171331"/>
                </a:lnTo>
                <a:cubicBezTo>
                  <a:pt x="176439" y="171324"/>
                  <a:pt x="178000" y="170648"/>
                  <a:pt x="179123" y="169460"/>
                </a:cubicBezTo>
                <a:cubicBezTo>
                  <a:pt x="180260" y="168265"/>
                  <a:pt x="180836" y="166639"/>
                  <a:pt x="180706" y="164998"/>
                </a:cubicBezTo>
                <a:cubicBezTo>
                  <a:pt x="178231" y="142856"/>
                  <a:pt x="173035" y="121102"/>
                  <a:pt x="165234" y="100232"/>
                </a:cubicBezTo>
                <a:cubicBezTo>
                  <a:pt x="148467" y="55256"/>
                  <a:pt x="121697" y="24096"/>
                  <a:pt x="87875" y="9776"/>
                </a:cubicBezTo>
                <a:cubicBezTo>
                  <a:pt x="86882" y="9020"/>
                  <a:pt x="85666" y="8617"/>
                  <a:pt x="84421" y="8625"/>
                </a:cubicBezTo>
                <a:lnTo>
                  <a:pt x="67294" y="8625"/>
                </a:lnTo>
                <a:lnTo>
                  <a:pt x="67294" y="5818"/>
                </a:lnTo>
                <a:cubicBezTo>
                  <a:pt x="67294" y="2587"/>
                  <a:pt x="64696" y="-47"/>
                  <a:pt x="61465" y="-83"/>
                </a:cubicBezTo>
                <a:cubicBezTo>
                  <a:pt x="58205" y="-83"/>
                  <a:pt x="55564" y="2558"/>
                  <a:pt x="55564" y="5818"/>
                </a:cubicBezTo>
                <a:lnTo>
                  <a:pt x="55564" y="182917"/>
                </a:lnTo>
                <a:lnTo>
                  <a:pt x="5838" y="182917"/>
                </a:lnTo>
                <a:cubicBezTo>
                  <a:pt x="3708" y="182917"/>
                  <a:pt x="1750" y="184076"/>
                  <a:pt x="729" y="185940"/>
                </a:cubicBezTo>
                <a:cubicBezTo>
                  <a:pt x="-358" y="187760"/>
                  <a:pt x="-358" y="190020"/>
                  <a:pt x="729" y="191840"/>
                </a:cubicBezTo>
                <a:close/>
                <a:moveTo>
                  <a:pt x="90106" y="137797"/>
                </a:moveTo>
                <a:lnTo>
                  <a:pt x="90106" y="23881"/>
                </a:lnTo>
                <a:cubicBezTo>
                  <a:pt x="127382" y="42879"/>
                  <a:pt x="147676" y="82458"/>
                  <a:pt x="157966" y="115129"/>
                </a:cubicBezTo>
                <a:cubicBezTo>
                  <a:pt x="160629" y="123260"/>
                  <a:pt x="162644" y="130960"/>
                  <a:pt x="164227" y="137797"/>
                </a:cubicBezTo>
                <a:cubicBezTo>
                  <a:pt x="166386" y="147080"/>
                  <a:pt x="167609" y="154852"/>
                  <a:pt x="168329" y="159889"/>
                </a:cubicBezTo>
                <a:lnTo>
                  <a:pt x="90106" y="159889"/>
                </a:lnTo>
                <a:close/>
                <a:moveTo>
                  <a:pt x="67438" y="20642"/>
                </a:moveTo>
                <a:lnTo>
                  <a:pt x="78376" y="20642"/>
                </a:lnTo>
                <a:lnTo>
                  <a:pt x="78376" y="159889"/>
                </a:lnTo>
                <a:lnTo>
                  <a:pt x="67438" y="159889"/>
                </a:lnTo>
                <a:close/>
                <a:moveTo>
                  <a:pt x="152065" y="195006"/>
                </a:moveTo>
                <a:lnTo>
                  <a:pt x="132420" y="223791"/>
                </a:lnTo>
                <a:lnTo>
                  <a:pt x="34119" y="223791"/>
                </a:lnTo>
                <a:lnTo>
                  <a:pt x="16560" y="195006"/>
                </a:lnTo>
                <a:close/>
              </a:path>
            </a:pathLst>
          </a:custGeom>
          <a:solidFill>
            <a:schemeClr val="bg1"/>
          </a:solidFill>
          <a:ln w="7189" cap="flat">
            <a:noFill/>
            <a:prstDash val="solid"/>
            <a:miter/>
          </a:ln>
        </p:spPr>
        <p:txBody>
          <a:bodyPr rtlCol="0" anchor="ctr">
            <a:spAutoFit/>
          </a:bodyPr>
          <a:lstStyle/>
          <a:p>
            <a:endParaRPr lang="zh-CN" altLang="en-US"/>
          </a:p>
        </p:txBody>
      </p:sp>
      <p:grpSp>
        <p:nvGrpSpPr>
          <p:cNvPr id="290" name="组合 289"/>
          <p:cNvGrpSpPr/>
          <p:nvPr/>
        </p:nvGrpSpPr>
        <p:grpSpPr>
          <a:xfrm>
            <a:off x="5966457" y="4914911"/>
            <a:ext cx="285761" cy="400038"/>
            <a:chOff x="7419853" y="811905"/>
            <a:chExt cx="168130" cy="235366"/>
          </a:xfrm>
        </p:grpSpPr>
        <p:sp>
          <p:nvSpPr>
            <p:cNvPr id="291" name="任意多边形: 形状 290"/>
            <p:cNvSpPr/>
            <p:nvPr/>
          </p:nvSpPr>
          <p:spPr>
            <a:xfrm>
              <a:off x="7419853" y="811905"/>
              <a:ext cx="168130" cy="235366"/>
            </a:xfrm>
            <a:custGeom>
              <a:avLst/>
              <a:gdLst>
                <a:gd name="connsiteX0" fmla="*/ 148183 w 168130"/>
                <a:gd name="connsiteY0" fmla="*/ 1191 h 235366"/>
                <a:gd name="connsiteX1" fmla="*/ 143289 w 168130"/>
                <a:gd name="connsiteY1" fmla="*/ 39 h 235366"/>
                <a:gd name="connsiteX2" fmla="*/ 2675 w 168130"/>
                <a:gd name="connsiteY2" fmla="*/ 31271 h 235366"/>
                <a:gd name="connsiteX3" fmla="*/ 2675 w 168130"/>
                <a:gd name="connsiteY3" fmla="*/ 31271 h 235366"/>
                <a:gd name="connsiteX4" fmla="*/ 1668 w 168130"/>
                <a:gd name="connsiteY4" fmla="*/ 31271 h 235366"/>
                <a:gd name="connsiteX5" fmla="*/ 1668 w 168130"/>
                <a:gd name="connsiteY5" fmla="*/ 31271 h 235366"/>
                <a:gd name="connsiteX6" fmla="*/ 876 w 168130"/>
                <a:gd name="connsiteY6" fmla="*/ 31703 h 235366"/>
                <a:gd name="connsiteX7" fmla="*/ 876 w 168130"/>
                <a:gd name="connsiteY7" fmla="*/ 31703 h 235366"/>
                <a:gd name="connsiteX8" fmla="*/ 372 w 168130"/>
                <a:gd name="connsiteY8" fmla="*/ 32135 h 235366"/>
                <a:gd name="connsiteX9" fmla="*/ 372 w 168130"/>
                <a:gd name="connsiteY9" fmla="*/ 32135 h 235366"/>
                <a:gd name="connsiteX10" fmla="*/ -59 w 168130"/>
                <a:gd name="connsiteY10" fmla="*/ 32638 h 235366"/>
                <a:gd name="connsiteX11" fmla="*/ -59 w 168130"/>
                <a:gd name="connsiteY11" fmla="*/ 32998 h 235366"/>
                <a:gd name="connsiteX12" fmla="*/ -59 w 168130"/>
                <a:gd name="connsiteY12" fmla="*/ 33574 h 235366"/>
                <a:gd name="connsiteX13" fmla="*/ -59 w 168130"/>
                <a:gd name="connsiteY13" fmla="*/ 34005 h 235366"/>
                <a:gd name="connsiteX14" fmla="*/ -59 w 168130"/>
                <a:gd name="connsiteY14" fmla="*/ 34581 h 235366"/>
                <a:gd name="connsiteX15" fmla="*/ -59 w 168130"/>
                <a:gd name="connsiteY15" fmla="*/ 35013 h 235366"/>
                <a:gd name="connsiteX16" fmla="*/ -59 w 168130"/>
                <a:gd name="connsiteY16" fmla="*/ 35804 h 235366"/>
                <a:gd name="connsiteX17" fmla="*/ -59 w 168130"/>
                <a:gd name="connsiteY17" fmla="*/ 35804 h 235366"/>
                <a:gd name="connsiteX18" fmla="*/ -59 w 168130"/>
                <a:gd name="connsiteY18" fmla="*/ 229383 h 235366"/>
                <a:gd name="connsiteX19" fmla="*/ 5841 w 168130"/>
                <a:gd name="connsiteY19" fmla="*/ 235284 h 235366"/>
                <a:gd name="connsiteX20" fmla="*/ 162215 w 168130"/>
                <a:gd name="connsiteY20" fmla="*/ 235284 h 235366"/>
                <a:gd name="connsiteX21" fmla="*/ 168044 w 168130"/>
                <a:gd name="connsiteY21" fmla="*/ 229455 h 235366"/>
                <a:gd name="connsiteX22" fmla="*/ 168044 w 168130"/>
                <a:gd name="connsiteY22" fmla="*/ 229383 h 235366"/>
                <a:gd name="connsiteX23" fmla="*/ 168044 w 168130"/>
                <a:gd name="connsiteY23" fmla="*/ 37028 h 235366"/>
                <a:gd name="connsiteX24" fmla="*/ 162215 w 168130"/>
                <a:gd name="connsiteY24" fmla="*/ 31127 h 235366"/>
                <a:gd name="connsiteX25" fmla="*/ 152428 w 168130"/>
                <a:gd name="connsiteY25" fmla="*/ 31127 h 235366"/>
                <a:gd name="connsiteX26" fmla="*/ 152428 w 168130"/>
                <a:gd name="connsiteY26" fmla="*/ 5796 h 235366"/>
                <a:gd name="connsiteX27" fmla="*/ 148183 w 168130"/>
                <a:gd name="connsiteY27" fmla="*/ 1191 h 235366"/>
                <a:gd name="connsiteX28" fmla="*/ 139044 w 168130"/>
                <a:gd name="connsiteY28" fmla="*/ 31127 h 235366"/>
                <a:gd name="connsiteX29" fmla="*/ 57295 w 168130"/>
                <a:gd name="connsiteY29" fmla="*/ 31127 h 235366"/>
                <a:gd name="connsiteX30" fmla="*/ 139044 w 168130"/>
                <a:gd name="connsiteY30" fmla="*/ 13065 h 235366"/>
                <a:gd name="connsiteX31" fmla="*/ 154659 w 168130"/>
                <a:gd name="connsiteY31" fmla="*/ 223698 h 235366"/>
                <a:gd name="connsiteX32" fmla="*/ 9512 w 168130"/>
                <a:gd name="connsiteY32" fmla="*/ 223698 h 235366"/>
                <a:gd name="connsiteX33" fmla="*/ 9512 w 168130"/>
                <a:gd name="connsiteY33" fmla="*/ 42857 h 235366"/>
                <a:gd name="connsiteX34" fmla="*/ 154156 w 168130"/>
                <a:gd name="connsiteY34" fmla="*/ 42857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8130" h="235366">
                  <a:moveTo>
                    <a:pt x="148183" y="1191"/>
                  </a:moveTo>
                  <a:cubicBezTo>
                    <a:pt x="146801" y="104"/>
                    <a:pt x="145009" y="-313"/>
                    <a:pt x="143289" y="39"/>
                  </a:cubicBezTo>
                  <a:lnTo>
                    <a:pt x="2675" y="31271"/>
                  </a:lnTo>
                  <a:lnTo>
                    <a:pt x="2675" y="31271"/>
                  </a:lnTo>
                  <a:lnTo>
                    <a:pt x="1668" y="31271"/>
                  </a:lnTo>
                  <a:lnTo>
                    <a:pt x="1668" y="31271"/>
                  </a:lnTo>
                  <a:cubicBezTo>
                    <a:pt x="1380" y="31372"/>
                    <a:pt x="1114" y="31516"/>
                    <a:pt x="876" y="31703"/>
                  </a:cubicBezTo>
                  <a:lnTo>
                    <a:pt x="876" y="31703"/>
                  </a:lnTo>
                  <a:lnTo>
                    <a:pt x="372" y="32135"/>
                  </a:lnTo>
                  <a:lnTo>
                    <a:pt x="372" y="32135"/>
                  </a:lnTo>
                  <a:lnTo>
                    <a:pt x="-59" y="32638"/>
                  </a:lnTo>
                  <a:lnTo>
                    <a:pt x="-59" y="32998"/>
                  </a:lnTo>
                  <a:lnTo>
                    <a:pt x="-59" y="33574"/>
                  </a:lnTo>
                  <a:lnTo>
                    <a:pt x="-59" y="34005"/>
                  </a:lnTo>
                  <a:lnTo>
                    <a:pt x="-59" y="34581"/>
                  </a:lnTo>
                  <a:cubicBezTo>
                    <a:pt x="-59" y="34581"/>
                    <a:pt x="-59" y="34581"/>
                    <a:pt x="-59" y="35013"/>
                  </a:cubicBezTo>
                  <a:cubicBezTo>
                    <a:pt x="-95" y="35272"/>
                    <a:pt x="-95" y="35538"/>
                    <a:pt x="-59" y="35804"/>
                  </a:cubicBezTo>
                  <a:cubicBezTo>
                    <a:pt x="-59" y="35804"/>
                    <a:pt x="-59" y="35804"/>
                    <a:pt x="-59" y="35804"/>
                  </a:cubicBezTo>
                  <a:lnTo>
                    <a:pt x="-59" y="229383"/>
                  </a:lnTo>
                  <a:cubicBezTo>
                    <a:pt x="-59" y="232643"/>
                    <a:pt x="2582" y="235284"/>
                    <a:pt x="5841" y="235284"/>
                  </a:cubicBezTo>
                  <a:lnTo>
                    <a:pt x="162215" y="235284"/>
                  </a:lnTo>
                  <a:cubicBezTo>
                    <a:pt x="165432" y="235284"/>
                    <a:pt x="168044" y="232671"/>
                    <a:pt x="168044" y="229455"/>
                  </a:cubicBezTo>
                  <a:cubicBezTo>
                    <a:pt x="168044" y="229433"/>
                    <a:pt x="168044" y="229404"/>
                    <a:pt x="168044" y="229383"/>
                  </a:cubicBezTo>
                  <a:lnTo>
                    <a:pt x="168044" y="37028"/>
                  </a:lnTo>
                  <a:cubicBezTo>
                    <a:pt x="168044" y="33797"/>
                    <a:pt x="165447" y="31170"/>
                    <a:pt x="162215" y="31127"/>
                  </a:cubicBezTo>
                  <a:lnTo>
                    <a:pt x="152428" y="31127"/>
                  </a:lnTo>
                  <a:lnTo>
                    <a:pt x="152428" y="5796"/>
                  </a:lnTo>
                  <a:cubicBezTo>
                    <a:pt x="152025" y="3565"/>
                    <a:pt x="150370" y="1773"/>
                    <a:pt x="148183" y="1191"/>
                  </a:cubicBezTo>
                  <a:close/>
                  <a:moveTo>
                    <a:pt x="139044" y="31127"/>
                  </a:moveTo>
                  <a:lnTo>
                    <a:pt x="57295" y="31127"/>
                  </a:lnTo>
                  <a:lnTo>
                    <a:pt x="139044" y="13065"/>
                  </a:lnTo>
                  <a:close/>
                  <a:moveTo>
                    <a:pt x="154659" y="223698"/>
                  </a:moveTo>
                  <a:lnTo>
                    <a:pt x="9512" y="223698"/>
                  </a:lnTo>
                  <a:lnTo>
                    <a:pt x="9512" y="42857"/>
                  </a:lnTo>
                  <a:lnTo>
                    <a:pt x="154156" y="42857"/>
                  </a:lnTo>
                  <a:close/>
                </a:path>
              </a:pathLst>
            </a:custGeom>
            <a:solidFill>
              <a:schemeClr val="bg1"/>
            </a:solidFill>
            <a:ln w="7189" cap="flat">
              <a:noFill/>
              <a:prstDash val="solid"/>
              <a:miter/>
            </a:ln>
          </p:spPr>
          <p:txBody>
            <a:bodyPr rtlCol="0" anchor="ctr">
              <a:spAutoFit/>
            </a:bodyPr>
            <a:lstStyle/>
            <a:p>
              <a:endParaRPr lang="zh-CN" altLang="en-US"/>
            </a:p>
          </p:txBody>
        </p:sp>
        <p:sp>
          <p:nvSpPr>
            <p:cNvPr id="292" name="任意多边形: 形状 291"/>
            <p:cNvSpPr/>
            <p:nvPr/>
          </p:nvSpPr>
          <p:spPr>
            <a:xfrm>
              <a:off x="7458668" y="976245"/>
              <a:ext cx="17523" cy="31519"/>
            </a:xfrm>
            <a:custGeom>
              <a:avLst/>
              <a:gdLst>
                <a:gd name="connsiteX0" fmla="*/ -86 w 17523"/>
                <a:gd name="connsiteY0" fmla="*/ 31436 h 31519"/>
                <a:gd name="connsiteX1" fmla="*/ 6174 w 17523"/>
                <a:gd name="connsiteY1" fmla="*/ 31436 h 31519"/>
                <a:gd name="connsiteX2" fmla="*/ 6174 w 17523"/>
                <a:gd name="connsiteY2" fmla="*/ 18843 h 31519"/>
                <a:gd name="connsiteX3" fmla="*/ 8765 w 17523"/>
                <a:gd name="connsiteY3" fmla="*/ 18843 h 31519"/>
                <a:gd name="connsiteX4" fmla="*/ 17400 w 17523"/>
                <a:gd name="connsiteY4" fmla="*/ 8553 h 31519"/>
                <a:gd name="connsiteX5" fmla="*/ 8765 w 17523"/>
                <a:gd name="connsiteY5" fmla="*/ -83 h 31519"/>
                <a:gd name="connsiteX6" fmla="*/ -14 w 17523"/>
                <a:gd name="connsiteY6" fmla="*/ -83 h 31519"/>
                <a:gd name="connsiteX7" fmla="*/ 6174 w 17523"/>
                <a:gd name="connsiteY7" fmla="*/ 6250 h 31519"/>
                <a:gd name="connsiteX8" fmla="*/ 8693 w 17523"/>
                <a:gd name="connsiteY8" fmla="*/ 6250 h 31519"/>
                <a:gd name="connsiteX9" fmla="*/ 11859 w 17523"/>
                <a:gd name="connsiteY9" fmla="*/ 9416 h 31519"/>
                <a:gd name="connsiteX10" fmla="*/ 8693 w 17523"/>
                <a:gd name="connsiteY10" fmla="*/ 12510 h 31519"/>
                <a:gd name="connsiteX11" fmla="*/ 6174 w 17523"/>
                <a:gd name="connsiteY11" fmla="*/ 12510 h 3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23" h="31519">
                  <a:moveTo>
                    <a:pt x="-86" y="31436"/>
                  </a:moveTo>
                  <a:lnTo>
                    <a:pt x="6174" y="31436"/>
                  </a:lnTo>
                  <a:lnTo>
                    <a:pt x="6174" y="18843"/>
                  </a:lnTo>
                  <a:lnTo>
                    <a:pt x="8765" y="18843"/>
                  </a:lnTo>
                  <a:cubicBezTo>
                    <a:pt x="13989" y="18390"/>
                    <a:pt x="17861" y="13777"/>
                    <a:pt x="17400" y="8553"/>
                  </a:cubicBezTo>
                  <a:cubicBezTo>
                    <a:pt x="17005" y="3961"/>
                    <a:pt x="13356" y="320"/>
                    <a:pt x="8765" y="-83"/>
                  </a:cubicBezTo>
                  <a:lnTo>
                    <a:pt x="-14" y="-83"/>
                  </a:lnTo>
                  <a:close/>
                  <a:moveTo>
                    <a:pt x="6174" y="6250"/>
                  </a:moveTo>
                  <a:lnTo>
                    <a:pt x="8693" y="6250"/>
                  </a:lnTo>
                  <a:cubicBezTo>
                    <a:pt x="10442" y="6250"/>
                    <a:pt x="11859" y="7667"/>
                    <a:pt x="11859" y="9416"/>
                  </a:cubicBezTo>
                  <a:cubicBezTo>
                    <a:pt x="11823" y="11136"/>
                    <a:pt x="10413" y="12510"/>
                    <a:pt x="8693" y="12510"/>
                  </a:cubicBezTo>
                  <a:lnTo>
                    <a:pt x="6174" y="12510"/>
                  </a:lnTo>
                  <a:close/>
                </a:path>
              </a:pathLst>
            </a:custGeom>
            <a:solidFill>
              <a:schemeClr val="bg1"/>
            </a:solidFill>
            <a:ln w="7189" cap="flat">
              <a:noFill/>
              <a:prstDash val="solid"/>
              <a:miter/>
            </a:ln>
          </p:spPr>
          <p:txBody>
            <a:bodyPr rtlCol="0" anchor="ctr">
              <a:spAutoFit/>
            </a:bodyPr>
            <a:lstStyle/>
            <a:p>
              <a:endParaRPr lang="zh-CN" altLang="en-US"/>
            </a:p>
          </p:txBody>
        </p:sp>
        <p:sp>
          <p:nvSpPr>
            <p:cNvPr id="293" name="任意多边形: 形状 292"/>
            <p:cNvSpPr/>
            <p:nvPr/>
          </p:nvSpPr>
          <p:spPr>
            <a:xfrm>
              <a:off x="7475579" y="976605"/>
              <a:ext cx="29504" cy="31519"/>
            </a:xfrm>
            <a:custGeom>
              <a:avLst/>
              <a:gdLst>
                <a:gd name="connsiteX0" fmla="*/ 11356 w 29504"/>
                <a:gd name="connsiteY0" fmla="*/ -83 h 31519"/>
                <a:gd name="connsiteX1" fmla="*/ -86 w 29504"/>
                <a:gd name="connsiteY1" fmla="*/ 31436 h 31519"/>
                <a:gd name="connsiteX2" fmla="*/ 6606 w 29504"/>
                <a:gd name="connsiteY2" fmla="*/ 31436 h 31519"/>
                <a:gd name="connsiteX3" fmla="*/ 9844 w 29504"/>
                <a:gd name="connsiteY3" fmla="*/ 22657 h 31519"/>
                <a:gd name="connsiteX4" fmla="*/ 19487 w 29504"/>
                <a:gd name="connsiteY4" fmla="*/ 22657 h 31519"/>
                <a:gd name="connsiteX5" fmla="*/ 22726 w 29504"/>
                <a:gd name="connsiteY5" fmla="*/ 31436 h 31519"/>
                <a:gd name="connsiteX6" fmla="*/ 29418 w 29504"/>
                <a:gd name="connsiteY6" fmla="*/ 31436 h 31519"/>
                <a:gd name="connsiteX7" fmla="*/ 18120 w 29504"/>
                <a:gd name="connsiteY7" fmla="*/ -83 h 31519"/>
                <a:gd name="connsiteX8" fmla="*/ 12147 w 29504"/>
                <a:gd name="connsiteY8" fmla="*/ 16325 h 31519"/>
                <a:gd name="connsiteX9" fmla="*/ 14666 w 29504"/>
                <a:gd name="connsiteY9" fmla="*/ 9128 h 31519"/>
                <a:gd name="connsiteX10" fmla="*/ 17257 w 29504"/>
                <a:gd name="connsiteY10" fmla="*/ 16325 h 3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4" h="31519">
                  <a:moveTo>
                    <a:pt x="11356" y="-83"/>
                  </a:moveTo>
                  <a:lnTo>
                    <a:pt x="-86" y="31436"/>
                  </a:lnTo>
                  <a:lnTo>
                    <a:pt x="6606" y="31436"/>
                  </a:lnTo>
                  <a:lnTo>
                    <a:pt x="9844" y="22657"/>
                  </a:lnTo>
                  <a:lnTo>
                    <a:pt x="19487" y="22657"/>
                  </a:lnTo>
                  <a:lnTo>
                    <a:pt x="22726" y="31436"/>
                  </a:lnTo>
                  <a:lnTo>
                    <a:pt x="29418" y="31436"/>
                  </a:lnTo>
                  <a:lnTo>
                    <a:pt x="18120" y="-83"/>
                  </a:lnTo>
                  <a:close/>
                  <a:moveTo>
                    <a:pt x="12147" y="16325"/>
                  </a:moveTo>
                  <a:lnTo>
                    <a:pt x="14666" y="9128"/>
                  </a:lnTo>
                  <a:lnTo>
                    <a:pt x="17257" y="16325"/>
                  </a:lnTo>
                  <a:close/>
                </a:path>
              </a:pathLst>
            </a:custGeom>
            <a:solidFill>
              <a:schemeClr val="bg1"/>
            </a:solidFill>
            <a:ln w="7189" cap="flat">
              <a:noFill/>
              <a:prstDash val="solid"/>
              <a:miter/>
            </a:ln>
          </p:spPr>
          <p:txBody>
            <a:bodyPr rtlCol="0" anchor="ctr">
              <a:spAutoFit/>
            </a:bodyPr>
            <a:lstStyle/>
            <a:p>
              <a:endParaRPr lang="zh-CN" altLang="en-US"/>
            </a:p>
          </p:txBody>
        </p:sp>
        <p:sp>
          <p:nvSpPr>
            <p:cNvPr id="294" name="任意多边形: 形状 293"/>
            <p:cNvSpPr/>
            <p:nvPr/>
          </p:nvSpPr>
          <p:spPr>
            <a:xfrm>
              <a:off x="7507002" y="976098"/>
              <a:ext cx="20607" cy="31522"/>
            </a:xfrm>
            <a:custGeom>
              <a:avLst/>
              <a:gdLst>
                <a:gd name="connsiteX0" fmla="*/ 20520 w 20607"/>
                <a:gd name="connsiteY0" fmla="*/ 22012 h 31522"/>
                <a:gd name="connsiteX1" fmla="*/ 11668 w 20607"/>
                <a:gd name="connsiteY1" fmla="*/ 12873 h 31522"/>
                <a:gd name="connsiteX2" fmla="*/ 11380 w 20607"/>
                <a:gd name="connsiteY2" fmla="*/ 12873 h 31522"/>
                <a:gd name="connsiteX3" fmla="*/ 7207 w 20607"/>
                <a:gd name="connsiteY3" fmla="*/ 11434 h 31522"/>
                <a:gd name="connsiteX4" fmla="*/ 6415 w 20607"/>
                <a:gd name="connsiteY4" fmla="*/ 9419 h 31522"/>
                <a:gd name="connsiteX5" fmla="*/ 9581 w 20607"/>
                <a:gd name="connsiteY5" fmla="*/ 6253 h 31522"/>
                <a:gd name="connsiteX6" fmla="*/ 14762 w 20607"/>
                <a:gd name="connsiteY6" fmla="*/ 7764 h 31522"/>
                <a:gd name="connsiteX7" fmla="*/ 19296 w 20607"/>
                <a:gd name="connsiteY7" fmla="*/ 3230 h 31522"/>
                <a:gd name="connsiteX8" fmla="*/ 9581 w 20607"/>
                <a:gd name="connsiteY8" fmla="*/ -80 h 31522"/>
                <a:gd name="connsiteX9" fmla="*/ -83 w 20607"/>
                <a:gd name="connsiteY9" fmla="*/ 9102 h 31522"/>
                <a:gd name="connsiteX10" fmla="*/ 7350 w 20607"/>
                <a:gd name="connsiteY10" fmla="*/ 18558 h 31522"/>
                <a:gd name="connsiteX11" fmla="*/ 12963 w 20607"/>
                <a:gd name="connsiteY11" fmla="*/ 19565 h 31522"/>
                <a:gd name="connsiteX12" fmla="*/ 14187 w 20607"/>
                <a:gd name="connsiteY12" fmla="*/ 22012 h 31522"/>
                <a:gd name="connsiteX13" fmla="*/ 11021 w 20607"/>
                <a:gd name="connsiteY13" fmla="*/ 25179 h 31522"/>
                <a:gd name="connsiteX14" fmla="*/ 4616 w 20607"/>
                <a:gd name="connsiteY14" fmla="*/ 22660 h 31522"/>
                <a:gd name="connsiteX15" fmla="*/ 154 w 20607"/>
                <a:gd name="connsiteY15" fmla="*/ 27050 h 31522"/>
                <a:gd name="connsiteX16" fmla="*/ 11021 w 20607"/>
                <a:gd name="connsiteY16" fmla="*/ 31439 h 31522"/>
                <a:gd name="connsiteX17" fmla="*/ 20520 w 20607"/>
                <a:gd name="connsiteY17" fmla="*/ 22012 h 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07" h="31522">
                  <a:moveTo>
                    <a:pt x="20520" y="22012"/>
                  </a:moveTo>
                  <a:cubicBezTo>
                    <a:pt x="20599" y="17047"/>
                    <a:pt x="16641" y="12953"/>
                    <a:pt x="11668" y="12873"/>
                  </a:cubicBezTo>
                  <a:cubicBezTo>
                    <a:pt x="11575" y="12873"/>
                    <a:pt x="11474" y="12873"/>
                    <a:pt x="11380" y="12873"/>
                  </a:cubicBezTo>
                  <a:cubicBezTo>
                    <a:pt x="9855" y="12981"/>
                    <a:pt x="8343" y="12463"/>
                    <a:pt x="7207" y="11434"/>
                  </a:cubicBezTo>
                  <a:cubicBezTo>
                    <a:pt x="6710" y="10880"/>
                    <a:pt x="6429" y="10167"/>
                    <a:pt x="6415" y="9419"/>
                  </a:cubicBezTo>
                  <a:cubicBezTo>
                    <a:pt x="6415" y="7670"/>
                    <a:pt x="7833" y="6253"/>
                    <a:pt x="9581" y="6253"/>
                  </a:cubicBezTo>
                  <a:cubicBezTo>
                    <a:pt x="11416" y="6246"/>
                    <a:pt x="13215" y="6771"/>
                    <a:pt x="14762" y="7764"/>
                  </a:cubicBezTo>
                  <a:lnTo>
                    <a:pt x="19296" y="3230"/>
                  </a:lnTo>
                  <a:cubicBezTo>
                    <a:pt x="16518" y="1072"/>
                    <a:pt x="13100" y="-95"/>
                    <a:pt x="9581" y="-80"/>
                  </a:cubicBezTo>
                  <a:cubicBezTo>
                    <a:pt x="4378" y="-210"/>
                    <a:pt x="53" y="3899"/>
                    <a:pt x="-83" y="9102"/>
                  </a:cubicBezTo>
                  <a:cubicBezTo>
                    <a:pt x="-199" y="13629"/>
                    <a:pt x="2925" y="17601"/>
                    <a:pt x="7350" y="18558"/>
                  </a:cubicBezTo>
                  <a:cubicBezTo>
                    <a:pt x="9257" y="18673"/>
                    <a:pt x="11136" y="19012"/>
                    <a:pt x="12963" y="19565"/>
                  </a:cubicBezTo>
                  <a:cubicBezTo>
                    <a:pt x="13777" y="20105"/>
                    <a:pt x="14244" y="21034"/>
                    <a:pt x="14187" y="22012"/>
                  </a:cubicBezTo>
                  <a:cubicBezTo>
                    <a:pt x="14187" y="23761"/>
                    <a:pt x="12769" y="25179"/>
                    <a:pt x="11021" y="25179"/>
                  </a:cubicBezTo>
                  <a:cubicBezTo>
                    <a:pt x="8639" y="25193"/>
                    <a:pt x="6350" y="24286"/>
                    <a:pt x="4616" y="22660"/>
                  </a:cubicBezTo>
                  <a:lnTo>
                    <a:pt x="154" y="27050"/>
                  </a:lnTo>
                  <a:cubicBezTo>
                    <a:pt x="3061" y="29885"/>
                    <a:pt x="6962" y="31461"/>
                    <a:pt x="11021" y="31439"/>
                  </a:cubicBezTo>
                  <a:cubicBezTo>
                    <a:pt x="16238" y="31439"/>
                    <a:pt x="20484" y="27229"/>
                    <a:pt x="20520" y="22012"/>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295" name="任意多边形: 形状 294"/>
            <p:cNvSpPr/>
            <p:nvPr/>
          </p:nvSpPr>
          <p:spPr>
            <a:xfrm>
              <a:off x="7529694" y="976245"/>
              <a:ext cx="20294" cy="31519"/>
            </a:xfrm>
            <a:custGeom>
              <a:avLst/>
              <a:gdLst>
                <a:gd name="connsiteX0" fmla="*/ 9341 w 20294"/>
                <a:gd name="connsiteY0" fmla="*/ 6250 h 31519"/>
                <a:gd name="connsiteX1" fmla="*/ 14522 w 20294"/>
                <a:gd name="connsiteY1" fmla="*/ 7761 h 31519"/>
                <a:gd name="connsiteX2" fmla="*/ 19056 w 20294"/>
                <a:gd name="connsiteY2" fmla="*/ 3227 h 31519"/>
                <a:gd name="connsiteX3" fmla="*/ 9341 w 20294"/>
                <a:gd name="connsiteY3" fmla="*/ -83 h 31519"/>
                <a:gd name="connsiteX4" fmla="*/ -86 w 20294"/>
                <a:gd name="connsiteY4" fmla="*/ 9416 h 31519"/>
                <a:gd name="connsiteX5" fmla="*/ 7110 w 20294"/>
                <a:gd name="connsiteY5" fmla="*/ 18555 h 31519"/>
                <a:gd name="connsiteX6" fmla="*/ 12651 w 20294"/>
                <a:gd name="connsiteY6" fmla="*/ 19563 h 31519"/>
                <a:gd name="connsiteX7" fmla="*/ 13874 w 20294"/>
                <a:gd name="connsiteY7" fmla="*/ 22010 h 31519"/>
                <a:gd name="connsiteX8" fmla="*/ 10780 w 20294"/>
                <a:gd name="connsiteY8" fmla="*/ 25176 h 31519"/>
                <a:gd name="connsiteX9" fmla="*/ 4304 w 20294"/>
                <a:gd name="connsiteY9" fmla="*/ 22657 h 31519"/>
                <a:gd name="connsiteX10" fmla="*/ -86 w 20294"/>
                <a:gd name="connsiteY10" fmla="*/ 27047 h 31519"/>
                <a:gd name="connsiteX11" fmla="*/ 10780 w 20294"/>
                <a:gd name="connsiteY11" fmla="*/ 31437 h 31519"/>
                <a:gd name="connsiteX12" fmla="*/ 20207 w 20294"/>
                <a:gd name="connsiteY12" fmla="*/ 22010 h 31519"/>
                <a:gd name="connsiteX13" fmla="*/ 11356 w 20294"/>
                <a:gd name="connsiteY13" fmla="*/ 12870 h 31519"/>
                <a:gd name="connsiteX14" fmla="*/ 11140 w 20294"/>
                <a:gd name="connsiteY14" fmla="*/ 12870 h 31519"/>
                <a:gd name="connsiteX15" fmla="*/ 6894 w 20294"/>
                <a:gd name="connsiteY15" fmla="*/ 11431 h 31519"/>
                <a:gd name="connsiteX16" fmla="*/ 6174 w 20294"/>
                <a:gd name="connsiteY16" fmla="*/ 9416 h 31519"/>
                <a:gd name="connsiteX17" fmla="*/ 9341 w 20294"/>
                <a:gd name="connsiteY17" fmla="*/ 6250 h 3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94" h="31519">
                  <a:moveTo>
                    <a:pt x="9341" y="6250"/>
                  </a:moveTo>
                  <a:cubicBezTo>
                    <a:pt x="11176" y="6264"/>
                    <a:pt x="12968" y="6790"/>
                    <a:pt x="14522" y="7761"/>
                  </a:cubicBezTo>
                  <a:lnTo>
                    <a:pt x="19056" y="3227"/>
                  </a:lnTo>
                  <a:cubicBezTo>
                    <a:pt x="16278" y="1068"/>
                    <a:pt x="12860" y="-97"/>
                    <a:pt x="9341" y="-83"/>
                  </a:cubicBezTo>
                  <a:cubicBezTo>
                    <a:pt x="4124" y="-47"/>
                    <a:pt x="-86" y="4199"/>
                    <a:pt x="-86" y="9416"/>
                  </a:cubicBezTo>
                  <a:cubicBezTo>
                    <a:pt x="-101" y="13763"/>
                    <a:pt x="2879" y="17555"/>
                    <a:pt x="7110" y="18555"/>
                  </a:cubicBezTo>
                  <a:cubicBezTo>
                    <a:pt x="8988" y="18678"/>
                    <a:pt x="10852" y="19016"/>
                    <a:pt x="12651" y="19563"/>
                  </a:cubicBezTo>
                  <a:cubicBezTo>
                    <a:pt x="13464" y="20102"/>
                    <a:pt x="13932" y="21031"/>
                    <a:pt x="13874" y="22010"/>
                  </a:cubicBezTo>
                  <a:cubicBezTo>
                    <a:pt x="13874" y="23729"/>
                    <a:pt x="12500" y="25140"/>
                    <a:pt x="10780" y="25176"/>
                  </a:cubicBezTo>
                  <a:cubicBezTo>
                    <a:pt x="8376" y="25190"/>
                    <a:pt x="6059" y="24290"/>
                    <a:pt x="4304" y="22657"/>
                  </a:cubicBezTo>
                  <a:lnTo>
                    <a:pt x="-86" y="27047"/>
                  </a:lnTo>
                  <a:cubicBezTo>
                    <a:pt x="2821" y="29875"/>
                    <a:pt x="6721" y="31458"/>
                    <a:pt x="10780" y="31437"/>
                  </a:cubicBezTo>
                  <a:cubicBezTo>
                    <a:pt x="15983" y="31437"/>
                    <a:pt x="20207" y="27212"/>
                    <a:pt x="20207" y="22010"/>
                  </a:cubicBezTo>
                  <a:cubicBezTo>
                    <a:pt x="20286" y="17044"/>
                    <a:pt x="16321" y="12949"/>
                    <a:pt x="11356" y="12870"/>
                  </a:cubicBezTo>
                  <a:cubicBezTo>
                    <a:pt x="11284" y="12870"/>
                    <a:pt x="11212" y="12870"/>
                    <a:pt x="11140" y="12870"/>
                  </a:cubicBezTo>
                  <a:cubicBezTo>
                    <a:pt x="9585" y="12985"/>
                    <a:pt x="8060" y="12467"/>
                    <a:pt x="6894" y="11431"/>
                  </a:cubicBezTo>
                  <a:cubicBezTo>
                    <a:pt x="6448" y="10855"/>
                    <a:pt x="6196" y="10150"/>
                    <a:pt x="6174" y="9416"/>
                  </a:cubicBezTo>
                  <a:cubicBezTo>
                    <a:pt x="6174" y="7667"/>
                    <a:pt x="7592" y="6250"/>
                    <a:pt x="9341" y="6250"/>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296" name="任意多边形: 形状 295"/>
            <p:cNvSpPr/>
            <p:nvPr/>
          </p:nvSpPr>
          <p:spPr>
            <a:xfrm>
              <a:off x="7461186" y="873411"/>
              <a:ext cx="81605" cy="81605"/>
            </a:xfrm>
            <a:custGeom>
              <a:avLst/>
              <a:gdLst>
                <a:gd name="connsiteX0" fmla="*/ 40644 w 81605"/>
                <a:gd name="connsiteY0" fmla="*/ 81522 h 81605"/>
                <a:gd name="connsiteX1" fmla="*/ 81519 w 81605"/>
                <a:gd name="connsiteY1" fmla="*/ 40792 h 81605"/>
                <a:gd name="connsiteX2" fmla="*/ 40788 w 81605"/>
                <a:gd name="connsiteY2" fmla="*/ -83 h 81605"/>
                <a:gd name="connsiteX3" fmla="*/ -86 w 81605"/>
                <a:gd name="connsiteY3" fmla="*/ 40648 h 81605"/>
                <a:gd name="connsiteX4" fmla="*/ -86 w 81605"/>
                <a:gd name="connsiteY4" fmla="*/ 40792 h 81605"/>
                <a:gd name="connsiteX5" fmla="*/ 40644 w 81605"/>
                <a:gd name="connsiteY5" fmla="*/ 81522 h 81605"/>
                <a:gd name="connsiteX6" fmla="*/ 40644 w 81605"/>
                <a:gd name="connsiteY6" fmla="*/ 11719 h 81605"/>
                <a:gd name="connsiteX7" fmla="*/ 69429 w 81605"/>
                <a:gd name="connsiteY7" fmla="*/ 40504 h 81605"/>
                <a:gd name="connsiteX8" fmla="*/ 40644 w 81605"/>
                <a:gd name="connsiteY8" fmla="*/ 69289 h 81605"/>
                <a:gd name="connsiteX9" fmla="*/ 11859 w 81605"/>
                <a:gd name="connsiteY9" fmla="*/ 40504 h 81605"/>
                <a:gd name="connsiteX10" fmla="*/ 40428 w 81605"/>
                <a:gd name="connsiteY10" fmla="*/ 11503 h 81605"/>
                <a:gd name="connsiteX11" fmla="*/ 40644 w 81605"/>
                <a:gd name="connsiteY11" fmla="*/ 11503 h 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605" h="81605">
                  <a:moveTo>
                    <a:pt x="40644" y="81522"/>
                  </a:moveTo>
                  <a:cubicBezTo>
                    <a:pt x="63176" y="81558"/>
                    <a:pt x="81476" y="63323"/>
                    <a:pt x="81519" y="40792"/>
                  </a:cubicBezTo>
                  <a:cubicBezTo>
                    <a:pt x="81562" y="18260"/>
                    <a:pt x="63320" y="-39"/>
                    <a:pt x="40788" y="-83"/>
                  </a:cubicBezTo>
                  <a:cubicBezTo>
                    <a:pt x="18257" y="-119"/>
                    <a:pt x="-43" y="18117"/>
                    <a:pt x="-86" y="40648"/>
                  </a:cubicBezTo>
                  <a:cubicBezTo>
                    <a:pt x="-86" y="40698"/>
                    <a:pt x="-86" y="40741"/>
                    <a:pt x="-86" y="40792"/>
                  </a:cubicBezTo>
                  <a:cubicBezTo>
                    <a:pt x="-50" y="63273"/>
                    <a:pt x="18163" y="81479"/>
                    <a:pt x="40644" y="81522"/>
                  </a:cubicBezTo>
                  <a:close/>
                  <a:moveTo>
                    <a:pt x="40644" y="11719"/>
                  </a:moveTo>
                  <a:cubicBezTo>
                    <a:pt x="56541" y="11719"/>
                    <a:pt x="69429" y="24607"/>
                    <a:pt x="69429" y="40504"/>
                  </a:cubicBezTo>
                  <a:cubicBezTo>
                    <a:pt x="69429" y="56400"/>
                    <a:pt x="56541" y="69289"/>
                    <a:pt x="40644" y="69289"/>
                  </a:cubicBezTo>
                  <a:cubicBezTo>
                    <a:pt x="24748" y="69289"/>
                    <a:pt x="11859" y="56400"/>
                    <a:pt x="11859" y="40504"/>
                  </a:cubicBezTo>
                  <a:cubicBezTo>
                    <a:pt x="11737" y="24607"/>
                    <a:pt x="24532" y="11625"/>
                    <a:pt x="40428" y="11503"/>
                  </a:cubicBezTo>
                  <a:cubicBezTo>
                    <a:pt x="40500" y="11503"/>
                    <a:pt x="40572" y="11503"/>
                    <a:pt x="40644" y="11503"/>
                  </a:cubicBezTo>
                  <a:close/>
                </a:path>
              </a:pathLst>
            </a:custGeom>
            <a:solidFill>
              <a:schemeClr val="bg1"/>
            </a:solidFill>
            <a:ln w="7189" cap="flat">
              <a:noFill/>
              <a:prstDash val="solid"/>
              <a:miter/>
            </a:ln>
          </p:spPr>
          <p:txBody>
            <a:bodyPr rtlCol="0" anchor="ctr">
              <a:spAutoFit/>
            </a:bodyPr>
            <a:lstStyle/>
            <a:p>
              <a:endParaRPr lang="zh-CN" altLang="en-US"/>
            </a:p>
          </p:txBody>
        </p:sp>
      </p:grpSp>
      <p:grpSp>
        <p:nvGrpSpPr>
          <p:cNvPr id="297" name="组合 296"/>
          <p:cNvGrpSpPr/>
          <p:nvPr/>
        </p:nvGrpSpPr>
        <p:grpSpPr>
          <a:xfrm>
            <a:off x="7299079" y="3219625"/>
            <a:ext cx="393226" cy="414992"/>
            <a:chOff x="7386274" y="1274693"/>
            <a:chExt cx="231358" cy="244164"/>
          </a:xfrm>
        </p:grpSpPr>
        <p:sp>
          <p:nvSpPr>
            <p:cNvPr id="298" name="任意多边形: 形状 297"/>
            <p:cNvSpPr/>
            <p:nvPr/>
          </p:nvSpPr>
          <p:spPr>
            <a:xfrm>
              <a:off x="7386274" y="1411215"/>
              <a:ext cx="207545" cy="50072"/>
            </a:xfrm>
            <a:custGeom>
              <a:avLst/>
              <a:gdLst>
                <a:gd name="connsiteX0" fmla="*/ 11572 w 207545"/>
                <a:gd name="connsiteY0" fmla="*/ 25865 h 50072"/>
                <a:gd name="connsiteX1" fmla="*/ 26273 w 207545"/>
                <a:gd name="connsiteY1" fmla="*/ 13149 h 50072"/>
                <a:gd name="connsiteX2" fmla="*/ 38989 w 207545"/>
                <a:gd name="connsiteY2" fmla="*/ 25865 h 50072"/>
                <a:gd name="connsiteX3" fmla="*/ 39565 w 207545"/>
                <a:gd name="connsiteY3" fmla="*/ 28528 h 50072"/>
                <a:gd name="connsiteX4" fmla="*/ 68602 w 207545"/>
                <a:gd name="connsiteY4" fmla="*/ 49678 h 50072"/>
                <a:gd name="connsiteX5" fmla="*/ 89938 w 207545"/>
                <a:gd name="connsiteY5" fmla="*/ 27088 h 50072"/>
                <a:gd name="connsiteX6" fmla="*/ 89938 w 207545"/>
                <a:gd name="connsiteY6" fmla="*/ 25865 h 50072"/>
                <a:gd name="connsiteX7" fmla="*/ 104640 w 207545"/>
                <a:gd name="connsiteY7" fmla="*/ 13149 h 50072"/>
                <a:gd name="connsiteX8" fmla="*/ 117356 w 207545"/>
                <a:gd name="connsiteY8" fmla="*/ 25865 h 50072"/>
                <a:gd name="connsiteX9" fmla="*/ 118004 w 207545"/>
                <a:gd name="connsiteY9" fmla="*/ 28528 h 50072"/>
                <a:gd name="connsiteX10" fmla="*/ 147040 w 207545"/>
                <a:gd name="connsiteY10" fmla="*/ 49678 h 50072"/>
                <a:gd name="connsiteX11" fmla="*/ 168377 w 207545"/>
                <a:gd name="connsiteY11" fmla="*/ 27088 h 50072"/>
                <a:gd name="connsiteX12" fmla="*/ 168377 w 207545"/>
                <a:gd name="connsiteY12" fmla="*/ 25865 h 50072"/>
                <a:gd name="connsiteX13" fmla="*/ 182050 w 207545"/>
                <a:gd name="connsiteY13" fmla="*/ 12192 h 50072"/>
                <a:gd name="connsiteX14" fmla="*/ 195723 w 207545"/>
                <a:gd name="connsiteY14" fmla="*/ 25865 h 50072"/>
                <a:gd name="connsiteX15" fmla="*/ 201624 w 207545"/>
                <a:gd name="connsiteY15" fmla="*/ 31766 h 50072"/>
                <a:gd name="connsiteX16" fmla="*/ 201624 w 207545"/>
                <a:gd name="connsiteY16" fmla="*/ 31766 h 50072"/>
                <a:gd name="connsiteX17" fmla="*/ 207453 w 207545"/>
                <a:gd name="connsiteY17" fmla="*/ 25865 h 50072"/>
                <a:gd name="connsiteX18" fmla="*/ 182597 w 207545"/>
                <a:gd name="connsiteY18" fmla="*/ -77 h 50072"/>
                <a:gd name="connsiteX19" fmla="*/ 156719 w 207545"/>
                <a:gd name="connsiteY19" fmla="*/ 23490 h 50072"/>
                <a:gd name="connsiteX20" fmla="*/ 156719 w 207545"/>
                <a:gd name="connsiteY20" fmla="*/ 24642 h 50072"/>
                <a:gd name="connsiteX21" fmla="*/ 144004 w 207545"/>
                <a:gd name="connsiteY21" fmla="*/ 39344 h 50072"/>
                <a:gd name="connsiteX22" fmla="*/ 129302 w 207545"/>
                <a:gd name="connsiteY22" fmla="*/ 26628 h 50072"/>
                <a:gd name="connsiteX23" fmla="*/ 129302 w 207545"/>
                <a:gd name="connsiteY23" fmla="*/ 24642 h 50072"/>
                <a:gd name="connsiteX24" fmla="*/ 128654 w 207545"/>
                <a:gd name="connsiteY24" fmla="*/ 22051 h 50072"/>
                <a:gd name="connsiteX25" fmla="*/ 99617 w 207545"/>
                <a:gd name="connsiteY25" fmla="*/ 901 h 50072"/>
                <a:gd name="connsiteX26" fmla="*/ 78281 w 207545"/>
                <a:gd name="connsiteY26" fmla="*/ 23490 h 50072"/>
                <a:gd name="connsiteX27" fmla="*/ 78281 w 207545"/>
                <a:gd name="connsiteY27" fmla="*/ 24642 h 50072"/>
                <a:gd name="connsiteX28" fmla="*/ 64608 w 207545"/>
                <a:gd name="connsiteY28" fmla="*/ 38314 h 50072"/>
                <a:gd name="connsiteX29" fmla="*/ 50935 w 207545"/>
                <a:gd name="connsiteY29" fmla="*/ 24642 h 50072"/>
                <a:gd name="connsiteX30" fmla="*/ 50287 w 207545"/>
                <a:gd name="connsiteY30" fmla="*/ 22051 h 50072"/>
                <a:gd name="connsiteX31" fmla="*/ 20704 w 207545"/>
                <a:gd name="connsiteY31" fmla="*/ 1664 h 50072"/>
                <a:gd name="connsiteX32" fmla="*/ -86 w 207545"/>
                <a:gd name="connsiteY32" fmla="*/ 25865 h 50072"/>
                <a:gd name="connsiteX33" fmla="*/ 5815 w 207545"/>
                <a:gd name="connsiteY33" fmla="*/ 31766 h 50072"/>
                <a:gd name="connsiteX34" fmla="*/ 6534 w 207545"/>
                <a:gd name="connsiteY34" fmla="*/ 31766 h 50072"/>
                <a:gd name="connsiteX35" fmla="*/ 11572 w 207545"/>
                <a:gd name="connsiteY35" fmla="*/ 25865 h 5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7545" h="50072">
                  <a:moveTo>
                    <a:pt x="11572" y="25865"/>
                  </a:moveTo>
                  <a:cubicBezTo>
                    <a:pt x="12119" y="18295"/>
                    <a:pt x="18703" y="12602"/>
                    <a:pt x="26273" y="13149"/>
                  </a:cubicBezTo>
                  <a:cubicBezTo>
                    <a:pt x="33081" y="13646"/>
                    <a:pt x="38493" y="19058"/>
                    <a:pt x="38989" y="25865"/>
                  </a:cubicBezTo>
                  <a:cubicBezTo>
                    <a:pt x="38989" y="26786"/>
                    <a:pt x="39191" y="27693"/>
                    <a:pt x="39565" y="28528"/>
                  </a:cubicBezTo>
                  <a:cubicBezTo>
                    <a:pt x="41745" y="42388"/>
                    <a:pt x="54742" y="51858"/>
                    <a:pt x="68602" y="49678"/>
                  </a:cubicBezTo>
                  <a:cubicBezTo>
                    <a:pt x="80029" y="47886"/>
                    <a:pt x="88801" y="38595"/>
                    <a:pt x="89938" y="27088"/>
                  </a:cubicBezTo>
                  <a:cubicBezTo>
                    <a:pt x="89974" y="26678"/>
                    <a:pt x="89974" y="26275"/>
                    <a:pt x="89938" y="25865"/>
                  </a:cubicBezTo>
                  <a:cubicBezTo>
                    <a:pt x="90485" y="18295"/>
                    <a:pt x="97070" y="12602"/>
                    <a:pt x="104640" y="13149"/>
                  </a:cubicBezTo>
                  <a:cubicBezTo>
                    <a:pt x="111448" y="13646"/>
                    <a:pt x="116860" y="19058"/>
                    <a:pt x="117356" y="25865"/>
                  </a:cubicBezTo>
                  <a:cubicBezTo>
                    <a:pt x="117349" y="26794"/>
                    <a:pt x="117572" y="27707"/>
                    <a:pt x="118004" y="28528"/>
                  </a:cubicBezTo>
                  <a:cubicBezTo>
                    <a:pt x="120184" y="42388"/>
                    <a:pt x="133181" y="51858"/>
                    <a:pt x="147040" y="49678"/>
                  </a:cubicBezTo>
                  <a:cubicBezTo>
                    <a:pt x="158468" y="47886"/>
                    <a:pt x="167240" y="38595"/>
                    <a:pt x="168377" y="27088"/>
                  </a:cubicBezTo>
                  <a:cubicBezTo>
                    <a:pt x="168413" y="26678"/>
                    <a:pt x="168413" y="26275"/>
                    <a:pt x="168377" y="25865"/>
                  </a:cubicBezTo>
                  <a:cubicBezTo>
                    <a:pt x="168377" y="18316"/>
                    <a:pt x="174501" y="12192"/>
                    <a:pt x="182050" y="12192"/>
                  </a:cubicBezTo>
                  <a:cubicBezTo>
                    <a:pt x="189599" y="12192"/>
                    <a:pt x="195723" y="18316"/>
                    <a:pt x="195723" y="25865"/>
                  </a:cubicBezTo>
                  <a:cubicBezTo>
                    <a:pt x="195723" y="29125"/>
                    <a:pt x="198364" y="31766"/>
                    <a:pt x="201624" y="31766"/>
                  </a:cubicBezTo>
                  <a:lnTo>
                    <a:pt x="201624" y="31766"/>
                  </a:lnTo>
                  <a:cubicBezTo>
                    <a:pt x="204855" y="31730"/>
                    <a:pt x="207453" y="29096"/>
                    <a:pt x="207453" y="25865"/>
                  </a:cubicBezTo>
                  <a:cubicBezTo>
                    <a:pt x="207755" y="11840"/>
                    <a:pt x="196622" y="225"/>
                    <a:pt x="182597" y="-77"/>
                  </a:cubicBezTo>
                  <a:cubicBezTo>
                    <a:pt x="169075" y="-365"/>
                    <a:pt x="157698" y="9997"/>
                    <a:pt x="156719" y="23490"/>
                  </a:cubicBezTo>
                  <a:cubicBezTo>
                    <a:pt x="156683" y="23872"/>
                    <a:pt x="156683" y="24260"/>
                    <a:pt x="156719" y="24642"/>
                  </a:cubicBezTo>
                  <a:cubicBezTo>
                    <a:pt x="157266" y="32212"/>
                    <a:pt x="151574" y="38797"/>
                    <a:pt x="144004" y="39344"/>
                  </a:cubicBezTo>
                  <a:cubicBezTo>
                    <a:pt x="136433" y="39890"/>
                    <a:pt x="129849" y="34198"/>
                    <a:pt x="129302" y="26628"/>
                  </a:cubicBezTo>
                  <a:cubicBezTo>
                    <a:pt x="129251" y="25966"/>
                    <a:pt x="129251" y="25304"/>
                    <a:pt x="129302" y="24642"/>
                  </a:cubicBezTo>
                  <a:cubicBezTo>
                    <a:pt x="129309" y="23735"/>
                    <a:pt x="129086" y="22843"/>
                    <a:pt x="128654" y="22051"/>
                  </a:cubicBezTo>
                  <a:cubicBezTo>
                    <a:pt x="126474" y="8191"/>
                    <a:pt x="113477" y="-1279"/>
                    <a:pt x="99617" y="901"/>
                  </a:cubicBezTo>
                  <a:cubicBezTo>
                    <a:pt x="88190" y="2693"/>
                    <a:pt x="79418" y="11983"/>
                    <a:pt x="78281" y="23490"/>
                  </a:cubicBezTo>
                  <a:cubicBezTo>
                    <a:pt x="78245" y="23872"/>
                    <a:pt x="78245" y="24260"/>
                    <a:pt x="78281" y="24642"/>
                  </a:cubicBezTo>
                  <a:cubicBezTo>
                    <a:pt x="78281" y="32191"/>
                    <a:pt x="72157" y="38314"/>
                    <a:pt x="64608" y="38314"/>
                  </a:cubicBezTo>
                  <a:cubicBezTo>
                    <a:pt x="57059" y="38314"/>
                    <a:pt x="50935" y="32191"/>
                    <a:pt x="50935" y="24642"/>
                  </a:cubicBezTo>
                  <a:cubicBezTo>
                    <a:pt x="50942" y="23735"/>
                    <a:pt x="50719" y="22843"/>
                    <a:pt x="50287" y="22051"/>
                  </a:cubicBezTo>
                  <a:cubicBezTo>
                    <a:pt x="47747" y="8256"/>
                    <a:pt x="34506" y="-876"/>
                    <a:pt x="20704" y="1664"/>
                  </a:cubicBezTo>
                  <a:cubicBezTo>
                    <a:pt x="8945" y="3830"/>
                    <a:pt x="281" y="13912"/>
                    <a:pt x="-86" y="25865"/>
                  </a:cubicBezTo>
                  <a:cubicBezTo>
                    <a:pt x="-86" y="29125"/>
                    <a:pt x="2555" y="31766"/>
                    <a:pt x="5815" y="31766"/>
                  </a:cubicBezTo>
                  <a:lnTo>
                    <a:pt x="6534" y="31766"/>
                  </a:lnTo>
                  <a:cubicBezTo>
                    <a:pt x="9470" y="31363"/>
                    <a:pt x="11636" y="28823"/>
                    <a:pt x="11572" y="25865"/>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299" name="任意多边形: 形状 298"/>
            <p:cNvSpPr/>
            <p:nvPr/>
          </p:nvSpPr>
          <p:spPr>
            <a:xfrm>
              <a:off x="7491195" y="1274693"/>
              <a:ext cx="126437" cy="125769"/>
            </a:xfrm>
            <a:custGeom>
              <a:avLst/>
              <a:gdLst>
                <a:gd name="connsiteX0" fmla="*/ 73027 w 126437"/>
                <a:gd name="connsiteY0" fmla="*/ 25227 h 125769"/>
                <a:gd name="connsiteX1" fmla="*/ 73027 w 126437"/>
                <a:gd name="connsiteY1" fmla="*/ 47967 h 125769"/>
                <a:gd name="connsiteX2" fmla="*/ 11644 w 126437"/>
                <a:gd name="connsiteY2" fmla="*/ 47967 h 125769"/>
                <a:gd name="connsiteX3" fmla="*/ 11644 w 126437"/>
                <a:gd name="connsiteY3" fmla="*/ 25227 h 125769"/>
                <a:gd name="connsiteX4" fmla="*/ 27612 w 126437"/>
                <a:gd name="connsiteY4" fmla="*/ 11331 h 125769"/>
                <a:gd name="connsiteX5" fmla="*/ 41508 w 126437"/>
                <a:gd name="connsiteY5" fmla="*/ 25227 h 125769"/>
                <a:gd name="connsiteX6" fmla="*/ 47409 w 126437"/>
                <a:gd name="connsiteY6" fmla="*/ 31128 h 125769"/>
                <a:gd name="connsiteX7" fmla="*/ 53238 w 126437"/>
                <a:gd name="connsiteY7" fmla="*/ 25227 h 125769"/>
                <a:gd name="connsiteX8" fmla="*/ 25187 w 126437"/>
                <a:gd name="connsiteY8" fmla="*/ -46 h 125769"/>
                <a:gd name="connsiteX9" fmla="*/ -86 w 126437"/>
                <a:gd name="connsiteY9" fmla="*/ 25227 h 125769"/>
                <a:gd name="connsiteX10" fmla="*/ -86 w 126437"/>
                <a:gd name="connsiteY10" fmla="*/ 119858 h 125769"/>
                <a:gd name="connsiteX11" fmla="*/ 5743 w 126437"/>
                <a:gd name="connsiteY11" fmla="*/ 125687 h 125769"/>
                <a:gd name="connsiteX12" fmla="*/ 11644 w 126437"/>
                <a:gd name="connsiteY12" fmla="*/ 119858 h 125769"/>
                <a:gd name="connsiteX13" fmla="*/ 11644 w 126437"/>
                <a:gd name="connsiteY13" fmla="*/ 99636 h 125769"/>
                <a:gd name="connsiteX14" fmla="*/ 73027 w 126437"/>
                <a:gd name="connsiteY14" fmla="*/ 99636 h 125769"/>
                <a:gd name="connsiteX15" fmla="*/ 73027 w 126437"/>
                <a:gd name="connsiteY15" fmla="*/ 119858 h 125769"/>
                <a:gd name="connsiteX16" fmla="*/ 78856 w 126437"/>
                <a:gd name="connsiteY16" fmla="*/ 125687 h 125769"/>
                <a:gd name="connsiteX17" fmla="*/ 84757 w 126437"/>
                <a:gd name="connsiteY17" fmla="*/ 119858 h 125769"/>
                <a:gd name="connsiteX18" fmla="*/ 84757 w 126437"/>
                <a:gd name="connsiteY18" fmla="*/ 25227 h 125769"/>
                <a:gd name="connsiteX19" fmla="*/ 100726 w 126437"/>
                <a:gd name="connsiteY19" fmla="*/ 11331 h 125769"/>
                <a:gd name="connsiteX20" fmla="*/ 114621 w 126437"/>
                <a:gd name="connsiteY20" fmla="*/ 25227 h 125769"/>
                <a:gd name="connsiteX21" fmla="*/ 120522 w 126437"/>
                <a:gd name="connsiteY21" fmla="*/ 31128 h 125769"/>
                <a:gd name="connsiteX22" fmla="*/ 126351 w 126437"/>
                <a:gd name="connsiteY22" fmla="*/ 25227 h 125769"/>
                <a:gd name="connsiteX23" fmla="*/ 98301 w 126437"/>
                <a:gd name="connsiteY23" fmla="*/ -46 h 125769"/>
                <a:gd name="connsiteX24" fmla="*/ 73027 w 126437"/>
                <a:gd name="connsiteY24" fmla="*/ 25227 h 125769"/>
                <a:gd name="connsiteX25" fmla="*/ 11644 w 126437"/>
                <a:gd name="connsiteY25" fmla="*/ 87907 h 125769"/>
                <a:gd name="connsiteX26" fmla="*/ 11644 w 126437"/>
                <a:gd name="connsiteY26" fmla="*/ 59697 h 125769"/>
                <a:gd name="connsiteX27" fmla="*/ 73027 w 126437"/>
                <a:gd name="connsiteY27" fmla="*/ 59697 h 125769"/>
                <a:gd name="connsiteX28" fmla="*/ 73027 w 126437"/>
                <a:gd name="connsiteY28" fmla="*/ 87907 h 12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437" h="125769">
                  <a:moveTo>
                    <a:pt x="73027" y="25227"/>
                  </a:moveTo>
                  <a:lnTo>
                    <a:pt x="73027" y="47967"/>
                  </a:lnTo>
                  <a:lnTo>
                    <a:pt x="11644" y="47967"/>
                  </a:lnTo>
                  <a:lnTo>
                    <a:pt x="11644" y="25227"/>
                  </a:lnTo>
                  <a:cubicBezTo>
                    <a:pt x="12219" y="16980"/>
                    <a:pt x="19365" y="10763"/>
                    <a:pt x="27612" y="11331"/>
                  </a:cubicBezTo>
                  <a:cubicBezTo>
                    <a:pt x="35060" y="11849"/>
                    <a:pt x="40990" y="17779"/>
                    <a:pt x="41508" y="25227"/>
                  </a:cubicBezTo>
                  <a:cubicBezTo>
                    <a:pt x="41508" y="28487"/>
                    <a:pt x="44149" y="31128"/>
                    <a:pt x="47409" y="31128"/>
                  </a:cubicBezTo>
                  <a:cubicBezTo>
                    <a:pt x="50640" y="31092"/>
                    <a:pt x="53238" y="28458"/>
                    <a:pt x="53238" y="25227"/>
                  </a:cubicBezTo>
                  <a:cubicBezTo>
                    <a:pt x="52475" y="10504"/>
                    <a:pt x="39918" y="-816"/>
                    <a:pt x="25187" y="-46"/>
                  </a:cubicBezTo>
                  <a:cubicBezTo>
                    <a:pt x="11536" y="659"/>
                    <a:pt x="626" y="11569"/>
                    <a:pt x="-86" y="25227"/>
                  </a:cubicBezTo>
                  <a:lnTo>
                    <a:pt x="-86" y="119858"/>
                  </a:lnTo>
                  <a:cubicBezTo>
                    <a:pt x="-86" y="123074"/>
                    <a:pt x="2526" y="125687"/>
                    <a:pt x="5743" y="125687"/>
                  </a:cubicBezTo>
                  <a:cubicBezTo>
                    <a:pt x="8974" y="125687"/>
                    <a:pt x="11601" y="123089"/>
                    <a:pt x="11644" y="119858"/>
                  </a:cubicBezTo>
                  <a:lnTo>
                    <a:pt x="11644" y="99636"/>
                  </a:lnTo>
                  <a:lnTo>
                    <a:pt x="73027" y="99636"/>
                  </a:lnTo>
                  <a:lnTo>
                    <a:pt x="73027" y="119858"/>
                  </a:lnTo>
                  <a:cubicBezTo>
                    <a:pt x="73027" y="123074"/>
                    <a:pt x="75640" y="125687"/>
                    <a:pt x="78856" y="125687"/>
                  </a:cubicBezTo>
                  <a:cubicBezTo>
                    <a:pt x="82087" y="125687"/>
                    <a:pt x="84721" y="123089"/>
                    <a:pt x="84757" y="119858"/>
                  </a:cubicBezTo>
                  <a:lnTo>
                    <a:pt x="84757" y="25227"/>
                  </a:lnTo>
                  <a:cubicBezTo>
                    <a:pt x="85333" y="16980"/>
                    <a:pt x="92479" y="10763"/>
                    <a:pt x="100726" y="11331"/>
                  </a:cubicBezTo>
                  <a:cubicBezTo>
                    <a:pt x="108174" y="11849"/>
                    <a:pt x="114103" y="17779"/>
                    <a:pt x="114621" y="25227"/>
                  </a:cubicBezTo>
                  <a:cubicBezTo>
                    <a:pt x="114621" y="28487"/>
                    <a:pt x="117263" y="31128"/>
                    <a:pt x="120522" y="31128"/>
                  </a:cubicBezTo>
                  <a:cubicBezTo>
                    <a:pt x="123754" y="31092"/>
                    <a:pt x="126351" y="28458"/>
                    <a:pt x="126351" y="25227"/>
                  </a:cubicBezTo>
                  <a:cubicBezTo>
                    <a:pt x="125589" y="10504"/>
                    <a:pt x="113031" y="-816"/>
                    <a:pt x="98301" y="-46"/>
                  </a:cubicBezTo>
                  <a:cubicBezTo>
                    <a:pt x="84649" y="659"/>
                    <a:pt x="73740" y="11569"/>
                    <a:pt x="73027" y="25227"/>
                  </a:cubicBezTo>
                  <a:close/>
                  <a:moveTo>
                    <a:pt x="11644" y="87907"/>
                  </a:moveTo>
                  <a:lnTo>
                    <a:pt x="11644" y="59697"/>
                  </a:lnTo>
                  <a:lnTo>
                    <a:pt x="73027" y="59697"/>
                  </a:lnTo>
                  <a:lnTo>
                    <a:pt x="73027" y="87907"/>
                  </a:lnTo>
                  <a:close/>
                </a:path>
              </a:pathLst>
            </a:custGeom>
            <a:solidFill>
              <a:schemeClr val="bg1"/>
            </a:solidFill>
            <a:ln w="7189" cap="flat">
              <a:noFill/>
              <a:prstDash val="solid"/>
              <a:miter/>
            </a:ln>
          </p:spPr>
          <p:txBody>
            <a:bodyPr rtlCol="0" anchor="ctr">
              <a:spAutoFit/>
            </a:bodyPr>
            <a:lstStyle/>
            <a:p>
              <a:endParaRPr lang="zh-CN" altLang="en-US"/>
            </a:p>
          </p:txBody>
        </p:sp>
        <p:sp>
          <p:nvSpPr>
            <p:cNvPr id="300" name="任意多边形: 形状 299"/>
            <p:cNvSpPr/>
            <p:nvPr/>
          </p:nvSpPr>
          <p:spPr>
            <a:xfrm>
              <a:off x="7386562" y="1469330"/>
              <a:ext cx="207611" cy="49527"/>
            </a:xfrm>
            <a:custGeom>
              <a:avLst/>
              <a:gdLst>
                <a:gd name="connsiteX0" fmla="*/ 182050 w 207611"/>
                <a:gd name="connsiteY0" fmla="*/ -83 h 49527"/>
                <a:gd name="connsiteX1" fmla="*/ 156719 w 207611"/>
                <a:gd name="connsiteY1" fmla="*/ 22873 h 49527"/>
                <a:gd name="connsiteX2" fmla="*/ 156719 w 207611"/>
                <a:gd name="connsiteY2" fmla="*/ 24097 h 49527"/>
                <a:gd name="connsiteX3" fmla="*/ 142017 w 207611"/>
                <a:gd name="connsiteY3" fmla="*/ 36812 h 49527"/>
                <a:gd name="connsiteX4" fmla="*/ 129302 w 207611"/>
                <a:gd name="connsiteY4" fmla="*/ 24097 h 49527"/>
                <a:gd name="connsiteX5" fmla="*/ 128654 w 207611"/>
                <a:gd name="connsiteY5" fmla="*/ 21506 h 49527"/>
                <a:gd name="connsiteX6" fmla="*/ 99639 w 207611"/>
                <a:gd name="connsiteY6" fmla="*/ 320 h 49527"/>
                <a:gd name="connsiteX7" fmla="*/ 78280 w 207611"/>
                <a:gd name="connsiteY7" fmla="*/ 22873 h 49527"/>
                <a:gd name="connsiteX8" fmla="*/ 78280 w 207611"/>
                <a:gd name="connsiteY8" fmla="*/ 24097 h 49527"/>
                <a:gd name="connsiteX9" fmla="*/ 64608 w 207611"/>
                <a:gd name="connsiteY9" fmla="*/ 37769 h 49527"/>
                <a:gd name="connsiteX10" fmla="*/ 50935 w 207611"/>
                <a:gd name="connsiteY10" fmla="*/ 24097 h 49527"/>
                <a:gd name="connsiteX11" fmla="*/ 50287 w 207611"/>
                <a:gd name="connsiteY11" fmla="*/ 21506 h 49527"/>
                <a:gd name="connsiteX12" fmla="*/ 20703 w 207611"/>
                <a:gd name="connsiteY12" fmla="*/ 1119 h 49527"/>
                <a:gd name="connsiteX13" fmla="*/ -86 w 207611"/>
                <a:gd name="connsiteY13" fmla="*/ 25320 h 49527"/>
                <a:gd name="connsiteX14" fmla="*/ 5814 w 207611"/>
                <a:gd name="connsiteY14" fmla="*/ 31149 h 49527"/>
                <a:gd name="connsiteX15" fmla="*/ 6534 w 207611"/>
                <a:gd name="connsiteY15" fmla="*/ 31149 h 49527"/>
                <a:gd name="connsiteX16" fmla="*/ 11644 w 207611"/>
                <a:gd name="connsiteY16" fmla="*/ 25392 h 49527"/>
                <a:gd name="connsiteX17" fmla="*/ 26345 w 207611"/>
                <a:gd name="connsiteY17" fmla="*/ 12676 h 49527"/>
                <a:gd name="connsiteX18" fmla="*/ 39061 w 207611"/>
                <a:gd name="connsiteY18" fmla="*/ 25392 h 49527"/>
                <a:gd name="connsiteX19" fmla="*/ 39637 w 207611"/>
                <a:gd name="connsiteY19" fmla="*/ 27982 h 49527"/>
                <a:gd name="connsiteX20" fmla="*/ 68674 w 207611"/>
                <a:gd name="connsiteY20" fmla="*/ 49132 h 49527"/>
                <a:gd name="connsiteX21" fmla="*/ 90010 w 207611"/>
                <a:gd name="connsiteY21" fmla="*/ 26543 h 49527"/>
                <a:gd name="connsiteX22" fmla="*/ 90010 w 207611"/>
                <a:gd name="connsiteY22" fmla="*/ 25392 h 49527"/>
                <a:gd name="connsiteX23" fmla="*/ 104712 w 207611"/>
                <a:gd name="connsiteY23" fmla="*/ 12676 h 49527"/>
                <a:gd name="connsiteX24" fmla="*/ 117428 w 207611"/>
                <a:gd name="connsiteY24" fmla="*/ 25392 h 49527"/>
                <a:gd name="connsiteX25" fmla="*/ 118076 w 207611"/>
                <a:gd name="connsiteY25" fmla="*/ 27982 h 49527"/>
                <a:gd name="connsiteX26" fmla="*/ 147112 w 207611"/>
                <a:gd name="connsiteY26" fmla="*/ 49132 h 49527"/>
                <a:gd name="connsiteX27" fmla="*/ 168449 w 207611"/>
                <a:gd name="connsiteY27" fmla="*/ 26543 h 49527"/>
                <a:gd name="connsiteX28" fmla="*/ 168449 w 207611"/>
                <a:gd name="connsiteY28" fmla="*/ 25392 h 49527"/>
                <a:gd name="connsiteX29" fmla="*/ 182122 w 207611"/>
                <a:gd name="connsiteY29" fmla="*/ 11719 h 49527"/>
                <a:gd name="connsiteX30" fmla="*/ 195795 w 207611"/>
                <a:gd name="connsiteY30" fmla="*/ 25392 h 49527"/>
                <a:gd name="connsiteX31" fmla="*/ 201696 w 207611"/>
                <a:gd name="connsiteY31" fmla="*/ 31221 h 49527"/>
                <a:gd name="connsiteX32" fmla="*/ 201696 w 207611"/>
                <a:gd name="connsiteY32" fmla="*/ 31221 h 49527"/>
                <a:gd name="connsiteX33" fmla="*/ 207525 w 207611"/>
                <a:gd name="connsiteY33" fmla="*/ 25392 h 49527"/>
                <a:gd name="connsiteX34" fmla="*/ 182410 w 207611"/>
                <a:gd name="connsiteY34" fmla="*/ -11 h 49527"/>
                <a:gd name="connsiteX35" fmla="*/ 182122 w 207611"/>
                <a:gd name="connsiteY35" fmla="*/ -11 h 4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7611" h="49527">
                  <a:moveTo>
                    <a:pt x="182050" y="-83"/>
                  </a:moveTo>
                  <a:cubicBezTo>
                    <a:pt x="168953" y="-105"/>
                    <a:pt x="157979" y="9834"/>
                    <a:pt x="156719" y="22873"/>
                  </a:cubicBezTo>
                  <a:cubicBezTo>
                    <a:pt x="156683" y="23283"/>
                    <a:pt x="156683" y="23686"/>
                    <a:pt x="156719" y="24097"/>
                  </a:cubicBezTo>
                  <a:cubicBezTo>
                    <a:pt x="156172" y="31667"/>
                    <a:pt x="149588" y="37359"/>
                    <a:pt x="142017" y="36812"/>
                  </a:cubicBezTo>
                  <a:cubicBezTo>
                    <a:pt x="135210" y="36316"/>
                    <a:pt x="129798" y="30904"/>
                    <a:pt x="129302" y="24097"/>
                  </a:cubicBezTo>
                  <a:cubicBezTo>
                    <a:pt x="129309" y="23190"/>
                    <a:pt x="129086" y="22298"/>
                    <a:pt x="128654" y="21506"/>
                  </a:cubicBezTo>
                  <a:cubicBezTo>
                    <a:pt x="126495" y="7646"/>
                    <a:pt x="113499" y="-1839"/>
                    <a:pt x="99639" y="320"/>
                  </a:cubicBezTo>
                  <a:cubicBezTo>
                    <a:pt x="88218" y="2105"/>
                    <a:pt x="79439" y="11374"/>
                    <a:pt x="78280" y="22873"/>
                  </a:cubicBezTo>
                  <a:cubicBezTo>
                    <a:pt x="78244" y="23283"/>
                    <a:pt x="78244" y="23686"/>
                    <a:pt x="78280" y="24097"/>
                  </a:cubicBezTo>
                  <a:cubicBezTo>
                    <a:pt x="78280" y="31646"/>
                    <a:pt x="72157" y="37769"/>
                    <a:pt x="64608" y="37769"/>
                  </a:cubicBezTo>
                  <a:cubicBezTo>
                    <a:pt x="57059" y="37769"/>
                    <a:pt x="50935" y="31646"/>
                    <a:pt x="50935" y="24097"/>
                  </a:cubicBezTo>
                  <a:cubicBezTo>
                    <a:pt x="50942" y="23190"/>
                    <a:pt x="50719" y="22298"/>
                    <a:pt x="50287" y="21506"/>
                  </a:cubicBezTo>
                  <a:cubicBezTo>
                    <a:pt x="47747" y="7711"/>
                    <a:pt x="34506" y="-1421"/>
                    <a:pt x="20703" y="1119"/>
                  </a:cubicBezTo>
                  <a:cubicBezTo>
                    <a:pt x="8945" y="3285"/>
                    <a:pt x="281" y="13367"/>
                    <a:pt x="-86" y="25320"/>
                  </a:cubicBezTo>
                  <a:cubicBezTo>
                    <a:pt x="-43" y="28551"/>
                    <a:pt x="2583" y="31149"/>
                    <a:pt x="5814" y="31149"/>
                  </a:cubicBezTo>
                  <a:lnTo>
                    <a:pt x="6534" y="31149"/>
                  </a:lnTo>
                  <a:cubicBezTo>
                    <a:pt x="9442" y="30789"/>
                    <a:pt x="11629" y="28321"/>
                    <a:pt x="11644" y="25392"/>
                  </a:cubicBezTo>
                  <a:cubicBezTo>
                    <a:pt x="12190" y="17821"/>
                    <a:pt x="18775" y="12129"/>
                    <a:pt x="26345" y="12676"/>
                  </a:cubicBezTo>
                  <a:cubicBezTo>
                    <a:pt x="33153" y="13173"/>
                    <a:pt x="38565" y="18584"/>
                    <a:pt x="39061" y="25392"/>
                  </a:cubicBezTo>
                  <a:cubicBezTo>
                    <a:pt x="39061" y="26284"/>
                    <a:pt x="39263" y="27169"/>
                    <a:pt x="39637" y="27982"/>
                  </a:cubicBezTo>
                  <a:cubicBezTo>
                    <a:pt x="41817" y="41843"/>
                    <a:pt x="54814" y="51313"/>
                    <a:pt x="68674" y="49132"/>
                  </a:cubicBezTo>
                  <a:cubicBezTo>
                    <a:pt x="80101" y="47340"/>
                    <a:pt x="88873" y="38050"/>
                    <a:pt x="90010" y="26543"/>
                  </a:cubicBezTo>
                  <a:cubicBezTo>
                    <a:pt x="90046" y="26162"/>
                    <a:pt x="90046" y="25773"/>
                    <a:pt x="90010" y="25392"/>
                  </a:cubicBezTo>
                  <a:cubicBezTo>
                    <a:pt x="90557" y="17821"/>
                    <a:pt x="97142" y="12129"/>
                    <a:pt x="104712" y="12676"/>
                  </a:cubicBezTo>
                  <a:cubicBezTo>
                    <a:pt x="111520" y="13173"/>
                    <a:pt x="116931" y="18584"/>
                    <a:pt x="117428" y="25392"/>
                  </a:cubicBezTo>
                  <a:cubicBezTo>
                    <a:pt x="117421" y="26298"/>
                    <a:pt x="117644" y="27191"/>
                    <a:pt x="118076" y="27982"/>
                  </a:cubicBezTo>
                  <a:cubicBezTo>
                    <a:pt x="120256" y="41843"/>
                    <a:pt x="133252" y="51313"/>
                    <a:pt x="147112" y="49132"/>
                  </a:cubicBezTo>
                  <a:cubicBezTo>
                    <a:pt x="158540" y="47340"/>
                    <a:pt x="167312" y="38050"/>
                    <a:pt x="168449" y="26543"/>
                  </a:cubicBezTo>
                  <a:cubicBezTo>
                    <a:pt x="168485" y="26162"/>
                    <a:pt x="168485" y="25773"/>
                    <a:pt x="168449" y="25392"/>
                  </a:cubicBezTo>
                  <a:cubicBezTo>
                    <a:pt x="168449" y="17843"/>
                    <a:pt x="174573" y="11719"/>
                    <a:pt x="182122" y="11719"/>
                  </a:cubicBezTo>
                  <a:cubicBezTo>
                    <a:pt x="189671" y="11719"/>
                    <a:pt x="195795" y="17843"/>
                    <a:pt x="195795" y="25392"/>
                  </a:cubicBezTo>
                  <a:cubicBezTo>
                    <a:pt x="195831" y="28623"/>
                    <a:pt x="198465" y="31221"/>
                    <a:pt x="201696" y="31221"/>
                  </a:cubicBezTo>
                  <a:lnTo>
                    <a:pt x="201696" y="31221"/>
                  </a:lnTo>
                  <a:cubicBezTo>
                    <a:pt x="204912" y="31221"/>
                    <a:pt x="207525" y="28608"/>
                    <a:pt x="207525" y="25392"/>
                  </a:cubicBezTo>
                  <a:cubicBezTo>
                    <a:pt x="207604" y="11446"/>
                    <a:pt x="196363" y="69"/>
                    <a:pt x="182410" y="-11"/>
                  </a:cubicBezTo>
                  <a:cubicBezTo>
                    <a:pt x="182316" y="-11"/>
                    <a:pt x="182215" y="-11"/>
                    <a:pt x="182122" y="-11"/>
                  </a:cubicBezTo>
                  <a:close/>
                </a:path>
              </a:pathLst>
            </a:custGeom>
            <a:solidFill>
              <a:schemeClr val="bg1"/>
            </a:solidFill>
            <a:ln w="7189" cap="flat">
              <a:noFill/>
              <a:prstDash val="solid"/>
              <a:miter/>
            </a:ln>
          </p:spPr>
          <p:txBody>
            <a:bodyPr rtlCol="0" anchor="ctr">
              <a:spAutoFit/>
            </a:bodyPr>
            <a:lstStyle/>
            <a:p>
              <a:endParaRPr lang="zh-CN" altLang="en-US"/>
            </a:p>
          </p:txBody>
        </p:sp>
      </p:grpSp>
      <p:grpSp>
        <p:nvGrpSpPr>
          <p:cNvPr id="301" name="组合 300"/>
          <p:cNvGrpSpPr/>
          <p:nvPr/>
        </p:nvGrpSpPr>
        <p:grpSpPr>
          <a:xfrm>
            <a:off x="4429548" y="3172044"/>
            <a:ext cx="338688" cy="375011"/>
            <a:chOff x="7402321" y="-114774"/>
            <a:chExt cx="199270" cy="220641"/>
          </a:xfrm>
        </p:grpSpPr>
        <p:sp>
          <p:nvSpPr>
            <p:cNvPr id="302" name="任意多边形: 形状 301"/>
            <p:cNvSpPr/>
            <p:nvPr/>
          </p:nvSpPr>
          <p:spPr>
            <a:xfrm>
              <a:off x="7402321" y="-58437"/>
              <a:ext cx="62031" cy="142070"/>
            </a:xfrm>
            <a:custGeom>
              <a:avLst/>
              <a:gdLst>
                <a:gd name="connsiteX0" fmla="*/ 45682 w 62031"/>
                <a:gd name="connsiteY0" fmla="*/ 141979 h 142070"/>
                <a:gd name="connsiteX1" fmla="*/ 61945 w 62031"/>
                <a:gd name="connsiteY1" fmla="*/ 126737 h 142070"/>
                <a:gd name="connsiteX2" fmla="*/ 61945 w 62031"/>
                <a:gd name="connsiteY2" fmla="*/ 126723 h 142070"/>
                <a:gd name="connsiteX3" fmla="*/ 61945 w 62031"/>
                <a:gd name="connsiteY3" fmla="*/ 15110 h 142070"/>
                <a:gd name="connsiteX4" fmla="*/ 45682 w 62031"/>
                <a:gd name="connsiteY4" fmla="*/ -75 h 142070"/>
                <a:gd name="connsiteX5" fmla="*/ 16177 w 62031"/>
                <a:gd name="connsiteY5" fmla="*/ -75 h 142070"/>
                <a:gd name="connsiteX6" fmla="*/ -86 w 62031"/>
                <a:gd name="connsiteY6" fmla="*/ 15110 h 142070"/>
                <a:gd name="connsiteX7" fmla="*/ -86 w 62031"/>
                <a:gd name="connsiteY7" fmla="*/ 126723 h 142070"/>
                <a:gd name="connsiteX8" fmla="*/ 16177 w 62031"/>
                <a:gd name="connsiteY8" fmla="*/ 141979 h 142070"/>
                <a:gd name="connsiteX9" fmla="*/ 8045 w 62031"/>
                <a:gd name="connsiteY9" fmla="*/ 126723 h 142070"/>
                <a:gd name="connsiteX10" fmla="*/ 8045 w 62031"/>
                <a:gd name="connsiteY10" fmla="*/ 15110 h 142070"/>
                <a:gd name="connsiteX11" fmla="*/ 16177 w 62031"/>
                <a:gd name="connsiteY11" fmla="*/ 7914 h 142070"/>
                <a:gd name="connsiteX12" fmla="*/ 45682 w 62031"/>
                <a:gd name="connsiteY12" fmla="*/ 7914 h 142070"/>
                <a:gd name="connsiteX13" fmla="*/ 53885 w 62031"/>
                <a:gd name="connsiteY13" fmla="*/ 15074 h 142070"/>
                <a:gd name="connsiteX14" fmla="*/ 53885 w 62031"/>
                <a:gd name="connsiteY14" fmla="*/ 15110 h 142070"/>
                <a:gd name="connsiteX15" fmla="*/ 53885 w 62031"/>
                <a:gd name="connsiteY15" fmla="*/ 126723 h 142070"/>
                <a:gd name="connsiteX16" fmla="*/ 45718 w 62031"/>
                <a:gd name="connsiteY16" fmla="*/ 133919 h 142070"/>
                <a:gd name="connsiteX17" fmla="*/ 45682 w 62031"/>
                <a:gd name="connsiteY17" fmla="*/ 133919 h 142070"/>
                <a:gd name="connsiteX18" fmla="*/ 16177 w 62031"/>
                <a:gd name="connsiteY18" fmla="*/ 133919 h 142070"/>
                <a:gd name="connsiteX19" fmla="*/ 8045 w 62031"/>
                <a:gd name="connsiteY19" fmla="*/ 126723 h 14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31" h="142070">
                  <a:moveTo>
                    <a:pt x="45682" y="141979"/>
                  </a:moveTo>
                  <a:cubicBezTo>
                    <a:pt x="54382" y="142259"/>
                    <a:pt x="61664" y="135437"/>
                    <a:pt x="61945" y="126737"/>
                  </a:cubicBezTo>
                  <a:cubicBezTo>
                    <a:pt x="61945" y="126737"/>
                    <a:pt x="61945" y="126730"/>
                    <a:pt x="61945" y="126723"/>
                  </a:cubicBezTo>
                  <a:lnTo>
                    <a:pt x="61945" y="15110"/>
                  </a:lnTo>
                  <a:cubicBezTo>
                    <a:pt x="61636" y="6431"/>
                    <a:pt x="54360" y="-355"/>
                    <a:pt x="45682" y="-75"/>
                  </a:cubicBezTo>
                  <a:lnTo>
                    <a:pt x="16177" y="-75"/>
                  </a:lnTo>
                  <a:cubicBezTo>
                    <a:pt x="7513" y="-319"/>
                    <a:pt x="266" y="6453"/>
                    <a:pt x="-86" y="15110"/>
                  </a:cubicBezTo>
                  <a:lnTo>
                    <a:pt x="-86" y="126723"/>
                  </a:lnTo>
                  <a:cubicBezTo>
                    <a:pt x="223" y="135409"/>
                    <a:pt x="7484" y="142223"/>
                    <a:pt x="16177" y="141979"/>
                  </a:cubicBezTo>
                  <a:close/>
                  <a:moveTo>
                    <a:pt x="8045" y="126723"/>
                  </a:moveTo>
                  <a:lnTo>
                    <a:pt x="8045" y="15110"/>
                  </a:lnTo>
                  <a:cubicBezTo>
                    <a:pt x="8312" y="10885"/>
                    <a:pt x="11946" y="7668"/>
                    <a:pt x="16177" y="7914"/>
                  </a:cubicBezTo>
                  <a:lnTo>
                    <a:pt x="45682" y="7914"/>
                  </a:lnTo>
                  <a:cubicBezTo>
                    <a:pt x="49927" y="7625"/>
                    <a:pt x="53597" y="10835"/>
                    <a:pt x="53885" y="15074"/>
                  </a:cubicBezTo>
                  <a:cubicBezTo>
                    <a:pt x="53885" y="15088"/>
                    <a:pt x="53885" y="15102"/>
                    <a:pt x="53885" y="15110"/>
                  </a:cubicBezTo>
                  <a:lnTo>
                    <a:pt x="53885" y="126723"/>
                  </a:lnTo>
                  <a:cubicBezTo>
                    <a:pt x="53619" y="130969"/>
                    <a:pt x="49956" y="134193"/>
                    <a:pt x="45718" y="133919"/>
                  </a:cubicBezTo>
                  <a:cubicBezTo>
                    <a:pt x="45703" y="133919"/>
                    <a:pt x="45696" y="133919"/>
                    <a:pt x="45682" y="133919"/>
                  </a:cubicBezTo>
                  <a:lnTo>
                    <a:pt x="16177" y="133919"/>
                  </a:lnTo>
                  <a:cubicBezTo>
                    <a:pt x="11946" y="134164"/>
                    <a:pt x="8312" y="130947"/>
                    <a:pt x="8045" y="126723"/>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03" name="任意多边形: 形状 302"/>
            <p:cNvSpPr/>
            <p:nvPr/>
          </p:nvSpPr>
          <p:spPr>
            <a:xfrm>
              <a:off x="7539402" y="-114774"/>
              <a:ext cx="62189" cy="198111"/>
            </a:xfrm>
            <a:custGeom>
              <a:avLst/>
              <a:gdLst>
                <a:gd name="connsiteX0" fmla="*/ 16256 w 62189"/>
                <a:gd name="connsiteY0" fmla="*/ -83 h 198111"/>
                <a:gd name="connsiteX1" fmla="*/ -7 w 62189"/>
                <a:gd name="connsiteY1" fmla="*/ 19778 h 198111"/>
                <a:gd name="connsiteX2" fmla="*/ -7 w 62189"/>
                <a:gd name="connsiteY2" fmla="*/ 178095 h 198111"/>
                <a:gd name="connsiteX3" fmla="*/ 16256 w 62189"/>
                <a:gd name="connsiteY3" fmla="*/ 198029 h 198111"/>
                <a:gd name="connsiteX4" fmla="*/ 45761 w 62189"/>
                <a:gd name="connsiteY4" fmla="*/ 198029 h 198111"/>
                <a:gd name="connsiteX5" fmla="*/ 62024 w 62189"/>
                <a:gd name="connsiteY5" fmla="*/ 178095 h 198111"/>
                <a:gd name="connsiteX6" fmla="*/ 62024 w 62189"/>
                <a:gd name="connsiteY6" fmla="*/ 19778 h 198111"/>
                <a:gd name="connsiteX7" fmla="*/ 45761 w 62189"/>
                <a:gd name="connsiteY7" fmla="*/ -83 h 198111"/>
                <a:gd name="connsiteX8" fmla="*/ 53964 w 62189"/>
                <a:gd name="connsiteY8" fmla="*/ 19778 h 198111"/>
                <a:gd name="connsiteX9" fmla="*/ 53964 w 62189"/>
                <a:gd name="connsiteY9" fmla="*/ 178095 h 198111"/>
                <a:gd name="connsiteX10" fmla="*/ 45761 w 62189"/>
                <a:gd name="connsiteY10" fmla="*/ 189897 h 198111"/>
                <a:gd name="connsiteX11" fmla="*/ 16256 w 62189"/>
                <a:gd name="connsiteY11" fmla="*/ 189897 h 198111"/>
                <a:gd name="connsiteX12" fmla="*/ 8125 w 62189"/>
                <a:gd name="connsiteY12" fmla="*/ 178095 h 198111"/>
                <a:gd name="connsiteX13" fmla="*/ 8125 w 62189"/>
                <a:gd name="connsiteY13" fmla="*/ 19778 h 198111"/>
                <a:gd name="connsiteX14" fmla="*/ 16256 w 62189"/>
                <a:gd name="connsiteY14" fmla="*/ 7977 h 198111"/>
                <a:gd name="connsiteX15" fmla="*/ 45761 w 62189"/>
                <a:gd name="connsiteY15" fmla="*/ 7977 h 198111"/>
                <a:gd name="connsiteX16" fmla="*/ 53964 w 62189"/>
                <a:gd name="connsiteY16" fmla="*/ 19778 h 19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89" h="198111">
                  <a:moveTo>
                    <a:pt x="16256" y="-83"/>
                  </a:moveTo>
                  <a:cubicBezTo>
                    <a:pt x="6332" y="1011"/>
                    <a:pt x="-893" y="9840"/>
                    <a:pt x="-7" y="19778"/>
                  </a:cubicBezTo>
                  <a:lnTo>
                    <a:pt x="-7" y="178095"/>
                  </a:lnTo>
                  <a:cubicBezTo>
                    <a:pt x="-929" y="188062"/>
                    <a:pt x="6304" y="196935"/>
                    <a:pt x="16256" y="198029"/>
                  </a:cubicBezTo>
                  <a:lnTo>
                    <a:pt x="45761" y="198029"/>
                  </a:lnTo>
                  <a:cubicBezTo>
                    <a:pt x="55713" y="196935"/>
                    <a:pt x="62945" y="188062"/>
                    <a:pt x="62024" y="178095"/>
                  </a:cubicBezTo>
                  <a:lnTo>
                    <a:pt x="62024" y="19778"/>
                  </a:lnTo>
                  <a:cubicBezTo>
                    <a:pt x="62909" y="9833"/>
                    <a:pt x="55684" y="1011"/>
                    <a:pt x="45761" y="-83"/>
                  </a:cubicBezTo>
                  <a:close/>
                  <a:moveTo>
                    <a:pt x="53964" y="19778"/>
                  </a:moveTo>
                  <a:lnTo>
                    <a:pt x="53964" y="178095"/>
                  </a:lnTo>
                  <a:cubicBezTo>
                    <a:pt x="53964" y="184500"/>
                    <a:pt x="50222" y="189897"/>
                    <a:pt x="45761" y="189897"/>
                  </a:cubicBezTo>
                  <a:lnTo>
                    <a:pt x="16256" y="189897"/>
                  </a:lnTo>
                  <a:cubicBezTo>
                    <a:pt x="11866" y="189897"/>
                    <a:pt x="8125" y="184500"/>
                    <a:pt x="8125" y="178095"/>
                  </a:cubicBezTo>
                  <a:lnTo>
                    <a:pt x="8125" y="19778"/>
                  </a:lnTo>
                  <a:cubicBezTo>
                    <a:pt x="8125" y="13374"/>
                    <a:pt x="11866" y="7977"/>
                    <a:pt x="16256" y="7977"/>
                  </a:cubicBezTo>
                  <a:lnTo>
                    <a:pt x="45761" y="7977"/>
                  </a:lnTo>
                  <a:cubicBezTo>
                    <a:pt x="50222" y="7977"/>
                    <a:pt x="53964" y="13374"/>
                    <a:pt x="53964" y="19778"/>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04" name="任意多边形: 形状 303"/>
            <p:cNvSpPr/>
            <p:nvPr/>
          </p:nvSpPr>
          <p:spPr>
            <a:xfrm>
              <a:off x="7470037" y="-13020"/>
              <a:ext cx="62031" cy="96645"/>
            </a:xfrm>
            <a:custGeom>
              <a:avLst/>
              <a:gdLst>
                <a:gd name="connsiteX0" fmla="*/ 16106 w 62031"/>
                <a:gd name="connsiteY0" fmla="*/ 96562 h 96645"/>
                <a:gd name="connsiteX1" fmla="*/ 45682 w 62031"/>
                <a:gd name="connsiteY1" fmla="*/ 96562 h 96645"/>
                <a:gd name="connsiteX2" fmla="*/ 61946 w 62031"/>
                <a:gd name="connsiteY2" fmla="*/ 85120 h 96645"/>
                <a:gd name="connsiteX3" fmla="*/ 61946 w 62031"/>
                <a:gd name="connsiteY3" fmla="*/ 11359 h 96645"/>
                <a:gd name="connsiteX4" fmla="*/ 45682 w 62031"/>
                <a:gd name="connsiteY4" fmla="*/ -83 h 96645"/>
                <a:gd name="connsiteX5" fmla="*/ 16178 w 62031"/>
                <a:gd name="connsiteY5" fmla="*/ -83 h 96645"/>
                <a:gd name="connsiteX6" fmla="*/ -86 w 62031"/>
                <a:gd name="connsiteY6" fmla="*/ 11359 h 96645"/>
                <a:gd name="connsiteX7" fmla="*/ -86 w 62031"/>
                <a:gd name="connsiteY7" fmla="*/ 85120 h 96645"/>
                <a:gd name="connsiteX8" fmla="*/ 16106 w 62031"/>
                <a:gd name="connsiteY8" fmla="*/ 96562 h 96645"/>
                <a:gd name="connsiteX9" fmla="*/ 7902 w 62031"/>
                <a:gd name="connsiteY9" fmla="*/ 11359 h 96645"/>
                <a:gd name="connsiteX10" fmla="*/ 16106 w 62031"/>
                <a:gd name="connsiteY10" fmla="*/ 8049 h 96645"/>
                <a:gd name="connsiteX11" fmla="*/ 45682 w 62031"/>
                <a:gd name="connsiteY11" fmla="*/ 8049 h 96645"/>
                <a:gd name="connsiteX12" fmla="*/ 53814 w 62031"/>
                <a:gd name="connsiteY12" fmla="*/ 11359 h 96645"/>
                <a:gd name="connsiteX13" fmla="*/ 53814 w 62031"/>
                <a:gd name="connsiteY13" fmla="*/ 85120 h 96645"/>
                <a:gd name="connsiteX14" fmla="*/ 45682 w 62031"/>
                <a:gd name="connsiteY14" fmla="*/ 88431 h 96645"/>
                <a:gd name="connsiteX15" fmla="*/ 16178 w 62031"/>
                <a:gd name="connsiteY15" fmla="*/ 88431 h 96645"/>
                <a:gd name="connsiteX16" fmla="*/ 7974 w 62031"/>
                <a:gd name="connsiteY16" fmla="*/ 85120 h 9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031" h="96645">
                  <a:moveTo>
                    <a:pt x="16106" y="96562"/>
                  </a:moveTo>
                  <a:lnTo>
                    <a:pt x="45682" y="96562"/>
                  </a:lnTo>
                  <a:cubicBezTo>
                    <a:pt x="54821" y="96562"/>
                    <a:pt x="61946" y="91525"/>
                    <a:pt x="61946" y="85120"/>
                  </a:cubicBezTo>
                  <a:lnTo>
                    <a:pt x="61946" y="11359"/>
                  </a:lnTo>
                  <a:cubicBezTo>
                    <a:pt x="61946" y="4954"/>
                    <a:pt x="54749" y="-83"/>
                    <a:pt x="45682" y="-83"/>
                  </a:cubicBezTo>
                  <a:lnTo>
                    <a:pt x="16178" y="-83"/>
                  </a:lnTo>
                  <a:cubicBezTo>
                    <a:pt x="7038" y="-83"/>
                    <a:pt x="-86" y="4954"/>
                    <a:pt x="-86" y="11359"/>
                  </a:cubicBezTo>
                  <a:lnTo>
                    <a:pt x="-86" y="85120"/>
                  </a:lnTo>
                  <a:cubicBezTo>
                    <a:pt x="-158" y="91525"/>
                    <a:pt x="6966" y="96562"/>
                    <a:pt x="16106" y="96562"/>
                  </a:cubicBezTo>
                  <a:close/>
                  <a:moveTo>
                    <a:pt x="7902" y="11359"/>
                  </a:moveTo>
                  <a:cubicBezTo>
                    <a:pt x="7902" y="10352"/>
                    <a:pt x="10996" y="8049"/>
                    <a:pt x="16106" y="8049"/>
                  </a:cubicBezTo>
                  <a:lnTo>
                    <a:pt x="45682" y="8049"/>
                  </a:lnTo>
                  <a:cubicBezTo>
                    <a:pt x="50720" y="8049"/>
                    <a:pt x="53814" y="10352"/>
                    <a:pt x="53814" y="11359"/>
                  </a:cubicBezTo>
                  <a:lnTo>
                    <a:pt x="53814" y="85120"/>
                  </a:lnTo>
                  <a:cubicBezTo>
                    <a:pt x="53814" y="86128"/>
                    <a:pt x="50720" y="88431"/>
                    <a:pt x="45682" y="88431"/>
                  </a:cubicBezTo>
                  <a:lnTo>
                    <a:pt x="16178" y="88431"/>
                  </a:lnTo>
                  <a:cubicBezTo>
                    <a:pt x="11068" y="88431"/>
                    <a:pt x="7974" y="86128"/>
                    <a:pt x="7974" y="85120"/>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05" name="任意多边形: 形状 304"/>
            <p:cNvSpPr/>
            <p:nvPr/>
          </p:nvSpPr>
          <p:spPr>
            <a:xfrm>
              <a:off x="7409446" y="90960"/>
              <a:ext cx="187353" cy="14907"/>
            </a:xfrm>
            <a:custGeom>
              <a:avLst/>
              <a:gdLst>
                <a:gd name="connsiteX0" fmla="*/ -86 w 187353"/>
                <a:gd name="connsiteY0" fmla="*/ 7622 h 14907"/>
                <a:gd name="connsiteX1" fmla="*/ 8045 w 187353"/>
                <a:gd name="connsiteY1" fmla="*/ 14819 h 14907"/>
                <a:gd name="connsiteX2" fmla="*/ 179819 w 187353"/>
                <a:gd name="connsiteY2" fmla="*/ 14819 h 14907"/>
                <a:gd name="connsiteX3" fmla="*/ 187267 w 187353"/>
                <a:gd name="connsiteY3" fmla="*/ 7371 h 14907"/>
                <a:gd name="connsiteX4" fmla="*/ 179819 w 187353"/>
                <a:gd name="connsiteY4" fmla="*/ -78 h 14907"/>
                <a:gd name="connsiteX5" fmla="*/ 8045 w 187353"/>
                <a:gd name="connsiteY5" fmla="*/ -78 h 14907"/>
                <a:gd name="connsiteX6" fmla="*/ -79 w 187353"/>
                <a:gd name="connsiteY6" fmla="*/ 7471 h 14907"/>
                <a:gd name="connsiteX7" fmla="*/ -86 w 187353"/>
                <a:gd name="connsiteY7" fmla="*/ 7622 h 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53" h="14907">
                  <a:moveTo>
                    <a:pt x="-86" y="7622"/>
                  </a:moveTo>
                  <a:cubicBezTo>
                    <a:pt x="259" y="11810"/>
                    <a:pt x="3843" y="14984"/>
                    <a:pt x="8045" y="14819"/>
                  </a:cubicBezTo>
                  <a:lnTo>
                    <a:pt x="179819" y="14819"/>
                  </a:lnTo>
                  <a:cubicBezTo>
                    <a:pt x="183935" y="14819"/>
                    <a:pt x="187267" y="11487"/>
                    <a:pt x="187267" y="7371"/>
                  </a:cubicBezTo>
                  <a:cubicBezTo>
                    <a:pt x="187267" y="3254"/>
                    <a:pt x="183935" y="-78"/>
                    <a:pt x="179819" y="-78"/>
                  </a:cubicBezTo>
                  <a:lnTo>
                    <a:pt x="8045" y="-78"/>
                  </a:lnTo>
                  <a:cubicBezTo>
                    <a:pt x="3713" y="-236"/>
                    <a:pt x="79" y="3146"/>
                    <a:pt x="-79" y="7471"/>
                  </a:cubicBezTo>
                  <a:cubicBezTo>
                    <a:pt x="-86" y="7522"/>
                    <a:pt x="-86" y="7572"/>
                    <a:pt x="-86" y="7622"/>
                  </a:cubicBezTo>
                  <a:close/>
                </a:path>
              </a:pathLst>
            </a:custGeom>
            <a:solidFill>
              <a:schemeClr val="bg1"/>
            </a:solidFill>
            <a:ln w="7189" cap="flat">
              <a:noFill/>
              <a:prstDash val="solid"/>
              <a:miter/>
            </a:ln>
          </p:spPr>
          <p:txBody>
            <a:bodyPr rtlCol="0" anchor="ctr">
              <a:spAutoFit/>
            </a:bodyPr>
            <a:lstStyle/>
            <a:p>
              <a:endParaRPr lang="zh-CN" altLang="en-US"/>
            </a:p>
          </p:txBody>
        </p:sp>
      </p:grpSp>
      <p:grpSp>
        <p:nvGrpSpPr>
          <p:cNvPr id="306" name="组合 305"/>
          <p:cNvGrpSpPr/>
          <p:nvPr/>
        </p:nvGrpSpPr>
        <p:grpSpPr>
          <a:xfrm>
            <a:off x="6557347" y="1988615"/>
            <a:ext cx="304865" cy="443760"/>
            <a:chOff x="5137732" y="620457"/>
            <a:chExt cx="235921" cy="343405"/>
          </a:xfrm>
        </p:grpSpPr>
        <p:sp>
          <p:nvSpPr>
            <p:cNvPr id="307" name="任意多边形: 形状 306"/>
            <p:cNvSpPr/>
            <p:nvPr/>
          </p:nvSpPr>
          <p:spPr>
            <a:xfrm>
              <a:off x="5245933" y="661620"/>
              <a:ext cx="28784" cy="28784"/>
            </a:xfrm>
            <a:custGeom>
              <a:avLst/>
              <a:gdLst>
                <a:gd name="connsiteX0" fmla="*/ 14306 w 28784"/>
                <a:gd name="connsiteY0" fmla="*/ -83 h 28784"/>
                <a:gd name="connsiteX1" fmla="*/ -86 w 28784"/>
                <a:gd name="connsiteY1" fmla="*/ 14309 h 28784"/>
                <a:gd name="connsiteX2" fmla="*/ 14306 w 28784"/>
                <a:gd name="connsiteY2" fmla="*/ 28702 h 28784"/>
                <a:gd name="connsiteX3" fmla="*/ 28699 w 28784"/>
                <a:gd name="connsiteY3" fmla="*/ 14309 h 28784"/>
                <a:gd name="connsiteX4" fmla="*/ 14306 w 28784"/>
                <a:gd name="connsiteY4" fmla="*/ -83 h 28784"/>
                <a:gd name="connsiteX5" fmla="*/ 14306 w 28784"/>
                <a:gd name="connsiteY5" fmla="*/ 19994 h 28784"/>
                <a:gd name="connsiteX6" fmla="*/ 8909 w 28784"/>
                <a:gd name="connsiteY6" fmla="*/ 14669 h 28784"/>
                <a:gd name="connsiteX7" fmla="*/ 14306 w 28784"/>
                <a:gd name="connsiteY7" fmla="*/ 9272 h 28784"/>
                <a:gd name="connsiteX8" fmla="*/ 19631 w 28784"/>
                <a:gd name="connsiteY8" fmla="*/ 14669 h 28784"/>
                <a:gd name="connsiteX9" fmla="*/ 14306 w 28784"/>
                <a:gd name="connsiteY9" fmla="*/ 19994 h 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84" h="28784">
                  <a:moveTo>
                    <a:pt x="14306" y="-83"/>
                  </a:moveTo>
                  <a:cubicBezTo>
                    <a:pt x="6354" y="-83"/>
                    <a:pt x="-86" y="6358"/>
                    <a:pt x="-86" y="14309"/>
                  </a:cubicBezTo>
                  <a:cubicBezTo>
                    <a:pt x="-86" y="22261"/>
                    <a:pt x="6354" y="28702"/>
                    <a:pt x="14306" y="28702"/>
                  </a:cubicBezTo>
                  <a:cubicBezTo>
                    <a:pt x="22258" y="28702"/>
                    <a:pt x="28699" y="22261"/>
                    <a:pt x="28699" y="14309"/>
                  </a:cubicBezTo>
                  <a:cubicBezTo>
                    <a:pt x="28512" y="6444"/>
                    <a:pt x="22172" y="104"/>
                    <a:pt x="14306" y="-83"/>
                  </a:cubicBezTo>
                  <a:close/>
                  <a:moveTo>
                    <a:pt x="14306" y="19994"/>
                  </a:moveTo>
                  <a:cubicBezTo>
                    <a:pt x="11356" y="19994"/>
                    <a:pt x="8945" y="17620"/>
                    <a:pt x="8909" y="14669"/>
                  </a:cubicBezTo>
                  <a:cubicBezTo>
                    <a:pt x="8945" y="11704"/>
                    <a:pt x="11341" y="9308"/>
                    <a:pt x="14306" y="9272"/>
                  </a:cubicBezTo>
                  <a:cubicBezTo>
                    <a:pt x="17257" y="9308"/>
                    <a:pt x="19631" y="11719"/>
                    <a:pt x="19631" y="14669"/>
                  </a:cubicBezTo>
                  <a:cubicBezTo>
                    <a:pt x="19631" y="17612"/>
                    <a:pt x="17249" y="19994"/>
                    <a:pt x="14306" y="19994"/>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08" name="任意多边形: 形状 307"/>
            <p:cNvSpPr/>
            <p:nvPr/>
          </p:nvSpPr>
          <p:spPr>
            <a:xfrm>
              <a:off x="5270904" y="620457"/>
              <a:ext cx="50517" cy="50517"/>
            </a:xfrm>
            <a:custGeom>
              <a:avLst/>
              <a:gdLst>
                <a:gd name="connsiteX0" fmla="*/ 50431 w 50517"/>
                <a:gd name="connsiteY0" fmla="*/ 25176 h 50517"/>
                <a:gd name="connsiteX1" fmla="*/ 25172 w 50517"/>
                <a:gd name="connsiteY1" fmla="*/ -83 h 50517"/>
                <a:gd name="connsiteX2" fmla="*/ -86 w 50517"/>
                <a:gd name="connsiteY2" fmla="*/ 25176 h 50517"/>
                <a:gd name="connsiteX3" fmla="*/ 25172 w 50517"/>
                <a:gd name="connsiteY3" fmla="*/ 50434 h 50517"/>
                <a:gd name="connsiteX4" fmla="*/ 50431 w 50517"/>
                <a:gd name="connsiteY4" fmla="*/ 25176 h 50517"/>
                <a:gd name="connsiteX5" fmla="*/ 25172 w 50517"/>
                <a:gd name="connsiteY5" fmla="*/ 41079 h 50517"/>
                <a:gd name="connsiteX6" fmla="*/ 9269 w 50517"/>
                <a:gd name="connsiteY6" fmla="*/ 25176 h 50517"/>
                <a:gd name="connsiteX7" fmla="*/ 25172 w 50517"/>
                <a:gd name="connsiteY7" fmla="*/ 9272 h 50517"/>
                <a:gd name="connsiteX8" fmla="*/ 41076 w 50517"/>
                <a:gd name="connsiteY8" fmla="*/ 25176 h 50517"/>
                <a:gd name="connsiteX9" fmla="*/ 25172 w 50517"/>
                <a:gd name="connsiteY9" fmla="*/ 41079 h 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17" h="50517">
                  <a:moveTo>
                    <a:pt x="50431" y="25176"/>
                  </a:moveTo>
                  <a:cubicBezTo>
                    <a:pt x="50431" y="11222"/>
                    <a:pt x="39126" y="-83"/>
                    <a:pt x="25172" y="-83"/>
                  </a:cubicBezTo>
                  <a:cubicBezTo>
                    <a:pt x="11219" y="-83"/>
                    <a:pt x="-86" y="11222"/>
                    <a:pt x="-86" y="25176"/>
                  </a:cubicBezTo>
                  <a:cubicBezTo>
                    <a:pt x="-86" y="39129"/>
                    <a:pt x="11219" y="50434"/>
                    <a:pt x="25172" y="50434"/>
                  </a:cubicBezTo>
                  <a:cubicBezTo>
                    <a:pt x="39126" y="50434"/>
                    <a:pt x="50431" y="39129"/>
                    <a:pt x="50431" y="25176"/>
                  </a:cubicBezTo>
                  <a:close/>
                  <a:moveTo>
                    <a:pt x="25172" y="41079"/>
                  </a:moveTo>
                  <a:cubicBezTo>
                    <a:pt x="16386" y="41079"/>
                    <a:pt x="9269" y="33962"/>
                    <a:pt x="9269" y="25176"/>
                  </a:cubicBezTo>
                  <a:cubicBezTo>
                    <a:pt x="9269" y="16389"/>
                    <a:pt x="16386" y="9272"/>
                    <a:pt x="25172" y="9272"/>
                  </a:cubicBezTo>
                  <a:cubicBezTo>
                    <a:pt x="33959" y="9272"/>
                    <a:pt x="41076" y="16389"/>
                    <a:pt x="41076" y="25176"/>
                  </a:cubicBezTo>
                  <a:cubicBezTo>
                    <a:pt x="41076" y="33962"/>
                    <a:pt x="33959" y="41079"/>
                    <a:pt x="25172" y="41079"/>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09" name="任意多边形: 形状 308"/>
            <p:cNvSpPr/>
            <p:nvPr/>
          </p:nvSpPr>
          <p:spPr>
            <a:xfrm>
              <a:off x="5277884" y="671694"/>
              <a:ext cx="34398" cy="34398"/>
            </a:xfrm>
            <a:custGeom>
              <a:avLst/>
              <a:gdLst>
                <a:gd name="connsiteX0" fmla="*/ -86 w 34398"/>
                <a:gd name="connsiteY0" fmla="*/ 17044 h 34398"/>
                <a:gd name="connsiteX1" fmla="*/ 17041 w 34398"/>
                <a:gd name="connsiteY1" fmla="*/ 34315 h 34398"/>
                <a:gd name="connsiteX2" fmla="*/ 34312 w 34398"/>
                <a:gd name="connsiteY2" fmla="*/ 17188 h 34398"/>
                <a:gd name="connsiteX3" fmla="*/ 17185 w 34398"/>
                <a:gd name="connsiteY3" fmla="*/ -83 h 34398"/>
                <a:gd name="connsiteX4" fmla="*/ 17113 w 34398"/>
                <a:gd name="connsiteY4" fmla="*/ -83 h 34398"/>
                <a:gd name="connsiteX5" fmla="*/ -86 w 34398"/>
                <a:gd name="connsiteY5" fmla="*/ 17044 h 34398"/>
                <a:gd name="connsiteX6" fmla="*/ 24885 w 34398"/>
                <a:gd name="connsiteY6" fmla="*/ 17044 h 34398"/>
                <a:gd name="connsiteX7" fmla="*/ 17113 w 34398"/>
                <a:gd name="connsiteY7" fmla="*/ 24816 h 34398"/>
                <a:gd name="connsiteX8" fmla="*/ 9341 w 34398"/>
                <a:gd name="connsiteY8" fmla="*/ 17044 h 34398"/>
                <a:gd name="connsiteX9" fmla="*/ 17113 w 34398"/>
                <a:gd name="connsiteY9" fmla="*/ 9272 h 34398"/>
                <a:gd name="connsiteX10" fmla="*/ 24885 w 34398"/>
                <a:gd name="connsiteY10" fmla="*/ 17044 h 3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98" h="34398">
                  <a:moveTo>
                    <a:pt x="-86" y="17044"/>
                  </a:moveTo>
                  <a:cubicBezTo>
                    <a:pt x="-129" y="26543"/>
                    <a:pt x="7542" y="34272"/>
                    <a:pt x="17041" y="34315"/>
                  </a:cubicBezTo>
                  <a:cubicBezTo>
                    <a:pt x="26540" y="34351"/>
                    <a:pt x="34269" y="26687"/>
                    <a:pt x="34312" y="17188"/>
                  </a:cubicBezTo>
                  <a:cubicBezTo>
                    <a:pt x="34348" y="7689"/>
                    <a:pt x="26684" y="-40"/>
                    <a:pt x="17185" y="-83"/>
                  </a:cubicBezTo>
                  <a:cubicBezTo>
                    <a:pt x="17163" y="-83"/>
                    <a:pt x="17134" y="-83"/>
                    <a:pt x="17113" y="-83"/>
                  </a:cubicBezTo>
                  <a:cubicBezTo>
                    <a:pt x="7643" y="-83"/>
                    <a:pt x="-43" y="7574"/>
                    <a:pt x="-86" y="17044"/>
                  </a:cubicBezTo>
                  <a:close/>
                  <a:moveTo>
                    <a:pt x="24885" y="17044"/>
                  </a:moveTo>
                  <a:cubicBezTo>
                    <a:pt x="24885" y="21333"/>
                    <a:pt x="21402" y="24816"/>
                    <a:pt x="17113" y="24816"/>
                  </a:cubicBezTo>
                  <a:cubicBezTo>
                    <a:pt x="12824" y="24816"/>
                    <a:pt x="9341" y="21333"/>
                    <a:pt x="9341" y="17044"/>
                  </a:cubicBezTo>
                  <a:cubicBezTo>
                    <a:pt x="9341" y="12755"/>
                    <a:pt x="12824" y="9272"/>
                    <a:pt x="17113" y="9272"/>
                  </a:cubicBezTo>
                  <a:cubicBezTo>
                    <a:pt x="21402" y="9272"/>
                    <a:pt x="24885" y="12755"/>
                    <a:pt x="24885" y="17044"/>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10" name="任意多边形: 形状 309"/>
            <p:cNvSpPr/>
            <p:nvPr/>
          </p:nvSpPr>
          <p:spPr>
            <a:xfrm>
              <a:off x="5137732" y="710986"/>
              <a:ext cx="235921" cy="252876"/>
            </a:xfrm>
            <a:custGeom>
              <a:avLst/>
              <a:gdLst>
                <a:gd name="connsiteX0" fmla="*/ 3050 w 235921"/>
                <a:gd name="connsiteY0" fmla="*/ 242430 h 252876"/>
                <a:gd name="connsiteX1" fmla="*/ 21112 w 235921"/>
                <a:gd name="connsiteY1" fmla="*/ 252792 h 252876"/>
                <a:gd name="connsiteX2" fmla="*/ 217857 w 235921"/>
                <a:gd name="connsiteY2" fmla="*/ 252792 h 252876"/>
                <a:gd name="connsiteX3" fmla="*/ 233401 w 235921"/>
                <a:gd name="connsiteY3" fmla="*/ 243797 h 252876"/>
                <a:gd name="connsiteX4" fmla="*/ 233401 w 235921"/>
                <a:gd name="connsiteY4" fmla="*/ 225806 h 252876"/>
                <a:gd name="connsiteX5" fmla="*/ 173960 w 235921"/>
                <a:gd name="connsiteY5" fmla="*/ 122900 h 252876"/>
                <a:gd name="connsiteX6" fmla="*/ 172665 w 235921"/>
                <a:gd name="connsiteY6" fmla="*/ 121461 h 252876"/>
                <a:gd name="connsiteX7" fmla="*/ 171297 w 235921"/>
                <a:gd name="connsiteY7" fmla="*/ 118583 h 252876"/>
                <a:gd name="connsiteX8" fmla="*/ 143448 w 235921"/>
                <a:gd name="connsiteY8" fmla="*/ 71160 h 252876"/>
                <a:gd name="connsiteX9" fmla="*/ 143448 w 235921"/>
                <a:gd name="connsiteY9" fmla="*/ 31365 h 252876"/>
                <a:gd name="connsiteX10" fmla="*/ 152810 w 235921"/>
                <a:gd name="connsiteY10" fmla="*/ 10359 h 252876"/>
                <a:gd name="connsiteX11" fmla="*/ 137763 w 235921"/>
                <a:gd name="connsiteY11" fmla="*/ -83 h 252876"/>
                <a:gd name="connsiteX12" fmla="*/ 95593 w 235921"/>
                <a:gd name="connsiteY12" fmla="*/ -83 h 252876"/>
                <a:gd name="connsiteX13" fmla="*/ 79466 w 235921"/>
                <a:gd name="connsiteY13" fmla="*/ 16317 h 252876"/>
                <a:gd name="connsiteX14" fmla="*/ 89908 w 235921"/>
                <a:gd name="connsiteY14" fmla="*/ 31365 h 252876"/>
                <a:gd name="connsiteX15" fmla="*/ 89908 w 235921"/>
                <a:gd name="connsiteY15" fmla="*/ 71160 h 252876"/>
                <a:gd name="connsiteX16" fmla="*/ 62563 w 235921"/>
                <a:gd name="connsiteY16" fmla="*/ 118583 h 252876"/>
                <a:gd name="connsiteX17" fmla="*/ 61195 w 235921"/>
                <a:gd name="connsiteY17" fmla="*/ 121389 h 252876"/>
                <a:gd name="connsiteX18" fmla="*/ 59972 w 235921"/>
                <a:gd name="connsiteY18" fmla="*/ 122685 h 252876"/>
                <a:gd name="connsiteX19" fmla="*/ 2402 w 235921"/>
                <a:gd name="connsiteY19" fmla="*/ 221777 h 252876"/>
                <a:gd name="connsiteX20" fmla="*/ 3050 w 235921"/>
                <a:gd name="connsiteY20" fmla="*/ 242430 h 252876"/>
                <a:gd name="connsiteX21" fmla="*/ 89404 w 235921"/>
                <a:gd name="connsiteY21" fmla="*/ 16181 h 252876"/>
                <a:gd name="connsiteX22" fmla="*/ 96601 w 235921"/>
                <a:gd name="connsiteY22" fmla="*/ 8984 h 252876"/>
                <a:gd name="connsiteX23" fmla="*/ 138771 w 235921"/>
                <a:gd name="connsiteY23" fmla="*/ 8984 h 252876"/>
                <a:gd name="connsiteX24" fmla="*/ 147852 w 235921"/>
                <a:gd name="connsiteY24" fmla="*/ 13575 h 252876"/>
                <a:gd name="connsiteX25" fmla="*/ 143268 w 235921"/>
                <a:gd name="connsiteY25" fmla="*/ 22657 h 252876"/>
                <a:gd name="connsiteX26" fmla="*/ 138771 w 235921"/>
                <a:gd name="connsiteY26" fmla="*/ 22657 h 252876"/>
                <a:gd name="connsiteX27" fmla="*/ 96601 w 235921"/>
                <a:gd name="connsiteY27" fmla="*/ 22657 h 252876"/>
                <a:gd name="connsiteX28" fmla="*/ 89045 w 235921"/>
                <a:gd name="connsiteY28" fmla="*/ 16181 h 252876"/>
                <a:gd name="connsiteX29" fmla="*/ 99335 w 235921"/>
                <a:gd name="connsiteY29" fmla="*/ 74758 h 252876"/>
                <a:gd name="connsiteX30" fmla="*/ 99983 w 235921"/>
                <a:gd name="connsiteY30" fmla="*/ 72383 h 252876"/>
                <a:gd name="connsiteX31" fmla="*/ 99983 w 235921"/>
                <a:gd name="connsiteY31" fmla="*/ 32444 h 252876"/>
                <a:gd name="connsiteX32" fmla="*/ 134741 w 235921"/>
                <a:gd name="connsiteY32" fmla="*/ 32444 h 252876"/>
                <a:gd name="connsiteX33" fmla="*/ 134741 w 235921"/>
                <a:gd name="connsiteY33" fmla="*/ 72383 h 252876"/>
                <a:gd name="connsiteX34" fmla="*/ 135388 w 235921"/>
                <a:gd name="connsiteY34" fmla="*/ 74758 h 252876"/>
                <a:gd name="connsiteX35" fmla="*/ 161798 w 235921"/>
                <a:gd name="connsiteY35" fmla="*/ 120526 h 252876"/>
                <a:gd name="connsiteX36" fmla="*/ 72997 w 235921"/>
                <a:gd name="connsiteY36" fmla="*/ 120526 h 252876"/>
                <a:gd name="connsiteX37" fmla="*/ 11541 w 235921"/>
                <a:gd name="connsiteY37" fmla="*/ 226454 h 252876"/>
                <a:gd name="connsiteX38" fmla="*/ 67384 w 235921"/>
                <a:gd name="connsiteY38" fmla="*/ 129737 h 252876"/>
                <a:gd name="connsiteX39" fmla="*/ 167411 w 235921"/>
                <a:gd name="connsiteY39" fmla="*/ 129737 h 252876"/>
                <a:gd name="connsiteX40" fmla="*/ 225485 w 235921"/>
                <a:gd name="connsiteY40" fmla="*/ 230484 h 252876"/>
                <a:gd name="connsiteX41" fmla="*/ 225485 w 235921"/>
                <a:gd name="connsiteY41" fmla="*/ 239047 h 252876"/>
                <a:gd name="connsiteX42" fmla="*/ 218289 w 235921"/>
                <a:gd name="connsiteY42" fmla="*/ 243365 h 252876"/>
                <a:gd name="connsiteX43" fmla="*/ 21112 w 235921"/>
                <a:gd name="connsiteY43" fmla="*/ 243365 h 252876"/>
                <a:gd name="connsiteX44" fmla="*/ 9844 w 235921"/>
                <a:gd name="connsiteY44" fmla="*/ 231894 h 252876"/>
                <a:gd name="connsiteX45" fmla="*/ 11325 w 235921"/>
                <a:gd name="connsiteY45" fmla="*/ 226382 h 2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5921" h="252876">
                  <a:moveTo>
                    <a:pt x="3050" y="242430"/>
                  </a:moveTo>
                  <a:cubicBezTo>
                    <a:pt x="6739" y="248913"/>
                    <a:pt x="13656" y="252879"/>
                    <a:pt x="21112" y="252792"/>
                  </a:cubicBezTo>
                  <a:lnTo>
                    <a:pt x="217857" y="252792"/>
                  </a:lnTo>
                  <a:cubicBezTo>
                    <a:pt x="224290" y="252857"/>
                    <a:pt x="230249" y="249410"/>
                    <a:pt x="233401" y="243797"/>
                  </a:cubicBezTo>
                  <a:cubicBezTo>
                    <a:pt x="236646" y="238241"/>
                    <a:pt x="236646" y="231362"/>
                    <a:pt x="233401" y="225806"/>
                  </a:cubicBezTo>
                  <a:lnTo>
                    <a:pt x="173960" y="122900"/>
                  </a:lnTo>
                  <a:cubicBezTo>
                    <a:pt x="173622" y="122339"/>
                    <a:pt x="173183" y="121850"/>
                    <a:pt x="172665" y="121461"/>
                  </a:cubicBezTo>
                  <a:cubicBezTo>
                    <a:pt x="172542" y="120375"/>
                    <a:pt x="172060" y="119360"/>
                    <a:pt x="171297" y="118583"/>
                  </a:cubicBezTo>
                  <a:lnTo>
                    <a:pt x="143448" y="71160"/>
                  </a:lnTo>
                  <a:lnTo>
                    <a:pt x="143448" y="31365"/>
                  </a:lnTo>
                  <a:cubicBezTo>
                    <a:pt x="151832" y="28148"/>
                    <a:pt x="156027" y="18742"/>
                    <a:pt x="152810" y="10359"/>
                  </a:cubicBezTo>
                  <a:cubicBezTo>
                    <a:pt x="150414" y="4112"/>
                    <a:pt x="144448" y="-25"/>
                    <a:pt x="137763" y="-83"/>
                  </a:cubicBezTo>
                  <a:lnTo>
                    <a:pt x="95593" y="-83"/>
                  </a:lnTo>
                  <a:cubicBezTo>
                    <a:pt x="86612" y="-4"/>
                    <a:pt x="79394" y="7336"/>
                    <a:pt x="79466" y="16317"/>
                  </a:cubicBezTo>
                  <a:cubicBezTo>
                    <a:pt x="79524" y="23003"/>
                    <a:pt x="83669" y="28968"/>
                    <a:pt x="89908" y="31365"/>
                  </a:cubicBezTo>
                  <a:lnTo>
                    <a:pt x="89908" y="71160"/>
                  </a:lnTo>
                  <a:lnTo>
                    <a:pt x="62563" y="118583"/>
                  </a:lnTo>
                  <a:cubicBezTo>
                    <a:pt x="61807" y="119338"/>
                    <a:pt x="61325" y="120324"/>
                    <a:pt x="61195" y="121389"/>
                  </a:cubicBezTo>
                  <a:cubicBezTo>
                    <a:pt x="60699" y="121727"/>
                    <a:pt x="60281" y="122166"/>
                    <a:pt x="59972" y="122685"/>
                  </a:cubicBezTo>
                  <a:lnTo>
                    <a:pt x="2402" y="221777"/>
                  </a:lnTo>
                  <a:cubicBezTo>
                    <a:pt x="-1134" y="228268"/>
                    <a:pt x="-887" y="236169"/>
                    <a:pt x="3050" y="242430"/>
                  </a:cubicBezTo>
                  <a:close/>
                  <a:moveTo>
                    <a:pt x="89404" y="16181"/>
                  </a:moveTo>
                  <a:cubicBezTo>
                    <a:pt x="89404" y="12208"/>
                    <a:pt x="92628" y="8984"/>
                    <a:pt x="96601" y="8984"/>
                  </a:cubicBezTo>
                  <a:lnTo>
                    <a:pt x="138771" y="8984"/>
                  </a:lnTo>
                  <a:cubicBezTo>
                    <a:pt x="142549" y="7747"/>
                    <a:pt x="146614" y="9797"/>
                    <a:pt x="147852" y="13575"/>
                  </a:cubicBezTo>
                  <a:cubicBezTo>
                    <a:pt x="149097" y="17346"/>
                    <a:pt x="147039" y="21419"/>
                    <a:pt x="143268" y="22657"/>
                  </a:cubicBezTo>
                  <a:cubicBezTo>
                    <a:pt x="141807" y="23139"/>
                    <a:pt x="140231" y="23139"/>
                    <a:pt x="138771" y="22657"/>
                  </a:cubicBezTo>
                  <a:lnTo>
                    <a:pt x="96601" y="22657"/>
                  </a:lnTo>
                  <a:cubicBezTo>
                    <a:pt x="92758" y="22866"/>
                    <a:pt x="89426" y="20016"/>
                    <a:pt x="89045" y="16181"/>
                  </a:cubicBezTo>
                  <a:close/>
                  <a:moveTo>
                    <a:pt x="99335" y="74758"/>
                  </a:moveTo>
                  <a:cubicBezTo>
                    <a:pt x="99767" y="74038"/>
                    <a:pt x="99990" y="73218"/>
                    <a:pt x="99983" y="72383"/>
                  </a:cubicBezTo>
                  <a:lnTo>
                    <a:pt x="99983" y="32444"/>
                  </a:lnTo>
                  <a:lnTo>
                    <a:pt x="134741" y="32444"/>
                  </a:lnTo>
                  <a:lnTo>
                    <a:pt x="134741" y="72383"/>
                  </a:lnTo>
                  <a:cubicBezTo>
                    <a:pt x="134733" y="73218"/>
                    <a:pt x="134957" y="74038"/>
                    <a:pt x="135388" y="74758"/>
                  </a:cubicBezTo>
                  <a:lnTo>
                    <a:pt x="161798" y="120526"/>
                  </a:lnTo>
                  <a:lnTo>
                    <a:pt x="72997" y="120526"/>
                  </a:lnTo>
                  <a:close/>
                  <a:moveTo>
                    <a:pt x="11541" y="226454"/>
                  </a:moveTo>
                  <a:lnTo>
                    <a:pt x="67384" y="129737"/>
                  </a:lnTo>
                  <a:lnTo>
                    <a:pt x="167411" y="129737"/>
                  </a:lnTo>
                  <a:lnTo>
                    <a:pt x="225485" y="230484"/>
                  </a:lnTo>
                  <a:cubicBezTo>
                    <a:pt x="227061" y="233118"/>
                    <a:pt x="227061" y="236414"/>
                    <a:pt x="225485" y="239047"/>
                  </a:cubicBezTo>
                  <a:cubicBezTo>
                    <a:pt x="224017" y="241652"/>
                    <a:pt x="221282" y="243293"/>
                    <a:pt x="218289" y="243365"/>
                  </a:cubicBezTo>
                  <a:lnTo>
                    <a:pt x="21112" y="243365"/>
                  </a:lnTo>
                  <a:cubicBezTo>
                    <a:pt x="14833" y="243308"/>
                    <a:pt x="9788" y="238177"/>
                    <a:pt x="9844" y="231894"/>
                  </a:cubicBezTo>
                  <a:cubicBezTo>
                    <a:pt x="9861" y="229959"/>
                    <a:pt x="10370" y="228066"/>
                    <a:pt x="11325" y="226382"/>
                  </a:cubicBezTo>
                  <a:close/>
                </a:path>
              </a:pathLst>
            </a:custGeom>
            <a:solidFill>
              <a:schemeClr val="bg1"/>
            </a:solidFill>
            <a:ln w="7189" cap="flat">
              <a:noFill/>
              <a:prstDash val="solid"/>
              <a:miter/>
            </a:ln>
          </p:spPr>
          <p:txBody>
            <a:bodyPr rtlCol="0" anchor="ctr">
              <a:spAutoFit/>
            </a:bodyPr>
            <a:lstStyle/>
            <a:p>
              <a:endParaRPr lang="zh-CN" altLang="en-US"/>
            </a:p>
          </p:txBody>
        </p:sp>
      </p:grpSp>
      <p:grpSp>
        <p:nvGrpSpPr>
          <p:cNvPr id="311" name="组合 310"/>
          <p:cNvGrpSpPr/>
          <p:nvPr/>
        </p:nvGrpSpPr>
        <p:grpSpPr>
          <a:xfrm>
            <a:off x="5373297" y="2023381"/>
            <a:ext cx="242440" cy="451453"/>
            <a:chOff x="5184428" y="192134"/>
            <a:chExt cx="142642" cy="265617"/>
          </a:xfrm>
        </p:grpSpPr>
        <p:sp>
          <p:nvSpPr>
            <p:cNvPr id="312" name="任意多边形: 形状 311"/>
            <p:cNvSpPr/>
            <p:nvPr/>
          </p:nvSpPr>
          <p:spPr>
            <a:xfrm>
              <a:off x="5197136" y="259711"/>
              <a:ext cx="124364" cy="198040"/>
            </a:xfrm>
            <a:custGeom>
              <a:avLst/>
              <a:gdLst>
                <a:gd name="connsiteX0" fmla="*/ -79 w 124364"/>
                <a:gd name="connsiteY0" fmla="*/ 62524 h 198040"/>
                <a:gd name="connsiteX1" fmla="*/ 2871 w 124364"/>
                <a:gd name="connsiteY1" fmla="*/ 87711 h 198040"/>
                <a:gd name="connsiteX2" fmla="*/ 21725 w 124364"/>
                <a:gd name="connsiteY2" fmla="*/ 138084 h 198040"/>
                <a:gd name="connsiteX3" fmla="*/ 19207 w 124364"/>
                <a:gd name="connsiteY3" fmla="*/ 145784 h 198040"/>
                <a:gd name="connsiteX4" fmla="*/ 22733 w 124364"/>
                <a:gd name="connsiteY4" fmla="*/ 155068 h 198040"/>
                <a:gd name="connsiteX5" fmla="*/ 19207 w 124364"/>
                <a:gd name="connsiteY5" fmla="*/ 163991 h 198040"/>
                <a:gd name="connsiteX6" fmla="*/ 23596 w 124364"/>
                <a:gd name="connsiteY6" fmla="*/ 174209 h 198040"/>
                <a:gd name="connsiteX7" fmla="*/ 20430 w 124364"/>
                <a:gd name="connsiteY7" fmla="*/ 182773 h 198040"/>
                <a:gd name="connsiteX8" fmla="*/ 35758 w 124364"/>
                <a:gd name="connsiteY8" fmla="*/ 197165 h 198040"/>
                <a:gd name="connsiteX9" fmla="*/ 91385 w 124364"/>
                <a:gd name="connsiteY9" fmla="*/ 197957 h 198040"/>
                <a:gd name="connsiteX10" fmla="*/ 91385 w 124364"/>
                <a:gd name="connsiteY10" fmla="*/ 197957 h 198040"/>
                <a:gd name="connsiteX11" fmla="*/ 102611 w 124364"/>
                <a:gd name="connsiteY11" fmla="*/ 193495 h 198040"/>
                <a:gd name="connsiteX12" fmla="*/ 103215 w 124364"/>
                <a:gd name="connsiteY12" fmla="*/ 174166 h 198040"/>
                <a:gd name="connsiteX13" fmla="*/ 102611 w 124364"/>
                <a:gd name="connsiteY13" fmla="*/ 173562 h 198040"/>
                <a:gd name="connsiteX14" fmla="*/ 102611 w 124364"/>
                <a:gd name="connsiteY14" fmla="*/ 155715 h 198040"/>
                <a:gd name="connsiteX15" fmla="*/ 106137 w 124364"/>
                <a:gd name="connsiteY15" fmla="*/ 146792 h 198040"/>
                <a:gd name="connsiteX16" fmla="*/ 102683 w 124364"/>
                <a:gd name="connsiteY16" fmla="*/ 137509 h 198040"/>
                <a:gd name="connsiteX17" fmla="*/ 121321 w 124364"/>
                <a:gd name="connsiteY17" fmla="*/ 87135 h 198040"/>
                <a:gd name="connsiteX18" fmla="*/ 124271 w 124364"/>
                <a:gd name="connsiteY18" fmla="*/ 61948 h 198040"/>
                <a:gd name="connsiteX19" fmla="*/ 62240 w 124364"/>
                <a:gd name="connsiteY19" fmla="*/ -83 h 198040"/>
                <a:gd name="connsiteX20" fmla="*/ 209 w 124364"/>
                <a:gd name="connsiteY20" fmla="*/ 61948 h 198040"/>
                <a:gd name="connsiteX21" fmla="*/ 96278 w 124364"/>
                <a:gd name="connsiteY21" fmla="*/ 187019 h 198040"/>
                <a:gd name="connsiteX22" fmla="*/ 91529 w 124364"/>
                <a:gd name="connsiteY22" fmla="*/ 188818 h 198040"/>
                <a:gd name="connsiteX23" fmla="*/ 35902 w 124364"/>
                <a:gd name="connsiteY23" fmla="*/ 188098 h 198040"/>
                <a:gd name="connsiteX24" fmla="*/ 29785 w 124364"/>
                <a:gd name="connsiteY24" fmla="*/ 183061 h 198040"/>
                <a:gd name="connsiteX25" fmla="*/ 34031 w 124364"/>
                <a:gd name="connsiteY25" fmla="*/ 178383 h 198040"/>
                <a:gd name="connsiteX26" fmla="*/ 37485 w 124364"/>
                <a:gd name="connsiteY26" fmla="*/ 173634 h 198040"/>
                <a:gd name="connsiteX27" fmla="*/ 33527 w 124364"/>
                <a:gd name="connsiteY27" fmla="*/ 169244 h 198040"/>
                <a:gd name="connsiteX28" fmla="*/ 28562 w 124364"/>
                <a:gd name="connsiteY28" fmla="*/ 164279 h 198040"/>
                <a:gd name="connsiteX29" fmla="*/ 32520 w 124364"/>
                <a:gd name="connsiteY29" fmla="*/ 159673 h 198040"/>
                <a:gd name="connsiteX30" fmla="*/ 35830 w 124364"/>
                <a:gd name="connsiteY30" fmla="*/ 155211 h 198040"/>
                <a:gd name="connsiteX31" fmla="*/ 32592 w 124364"/>
                <a:gd name="connsiteY31" fmla="*/ 150750 h 198040"/>
                <a:gd name="connsiteX32" fmla="*/ 28562 w 124364"/>
                <a:gd name="connsiteY32" fmla="*/ 146000 h 198040"/>
                <a:gd name="connsiteX33" fmla="*/ 29281 w 124364"/>
                <a:gd name="connsiteY33" fmla="*/ 143841 h 198040"/>
                <a:gd name="connsiteX34" fmla="*/ 95127 w 124364"/>
                <a:gd name="connsiteY34" fmla="*/ 143841 h 198040"/>
                <a:gd name="connsiteX35" fmla="*/ 96494 w 124364"/>
                <a:gd name="connsiteY35" fmla="*/ 146936 h 198040"/>
                <a:gd name="connsiteX36" fmla="*/ 92536 w 124364"/>
                <a:gd name="connsiteY36" fmla="*/ 151469 h 198040"/>
                <a:gd name="connsiteX37" fmla="*/ 89226 w 124364"/>
                <a:gd name="connsiteY37" fmla="*/ 155931 h 198040"/>
                <a:gd name="connsiteX38" fmla="*/ 92536 w 124364"/>
                <a:gd name="connsiteY38" fmla="*/ 160465 h 198040"/>
                <a:gd name="connsiteX39" fmla="*/ 96494 w 124364"/>
                <a:gd name="connsiteY39" fmla="*/ 165142 h 198040"/>
                <a:gd name="connsiteX40" fmla="*/ 92320 w 124364"/>
                <a:gd name="connsiteY40" fmla="*/ 169820 h 198040"/>
                <a:gd name="connsiteX41" fmla="*/ 88988 w 124364"/>
                <a:gd name="connsiteY41" fmla="*/ 175534 h 198040"/>
                <a:gd name="connsiteX42" fmla="*/ 92752 w 124364"/>
                <a:gd name="connsiteY42" fmla="*/ 178959 h 198040"/>
                <a:gd name="connsiteX43" fmla="*/ 97717 w 124364"/>
                <a:gd name="connsiteY43" fmla="*/ 183924 h 198040"/>
                <a:gd name="connsiteX44" fmla="*/ 96278 w 124364"/>
                <a:gd name="connsiteY44" fmla="*/ 187019 h 198040"/>
                <a:gd name="connsiteX45" fmla="*/ 61952 w 124364"/>
                <a:gd name="connsiteY45" fmla="*/ 9920 h 198040"/>
                <a:gd name="connsiteX46" fmla="*/ 114556 w 124364"/>
                <a:gd name="connsiteY46" fmla="*/ 62524 h 198040"/>
                <a:gd name="connsiteX47" fmla="*/ 111894 w 124364"/>
                <a:gd name="connsiteY47" fmla="*/ 85480 h 198040"/>
                <a:gd name="connsiteX48" fmla="*/ 93616 w 124364"/>
                <a:gd name="connsiteY48" fmla="*/ 134414 h 198040"/>
                <a:gd name="connsiteX49" fmla="*/ 30289 w 124364"/>
                <a:gd name="connsiteY49" fmla="*/ 134414 h 198040"/>
                <a:gd name="connsiteX50" fmla="*/ 12010 w 124364"/>
                <a:gd name="connsiteY50" fmla="*/ 85480 h 198040"/>
                <a:gd name="connsiteX51" fmla="*/ 9348 w 124364"/>
                <a:gd name="connsiteY51" fmla="*/ 62524 h 198040"/>
                <a:gd name="connsiteX52" fmla="*/ 61952 w 124364"/>
                <a:gd name="connsiteY52" fmla="*/ 9920 h 19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4364" h="198040">
                  <a:moveTo>
                    <a:pt x="-79" y="62524"/>
                  </a:moveTo>
                  <a:cubicBezTo>
                    <a:pt x="-180" y="71008"/>
                    <a:pt x="806" y="79478"/>
                    <a:pt x="2871" y="87711"/>
                  </a:cubicBezTo>
                  <a:cubicBezTo>
                    <a:pt x="7851" y="104960"/>
                    <a:pt x="14155" y="121807"/>
                    <a:pt x="21725" y="138084"/>
                  </a:cubicBezTo>
                  <a:cubicBezTo>
                    <a:pt x="20128" y="140337"/>
                    <a:pt x="19250" y="143021"/>
                    <a:pt x="19207" y="145784"/>
                  </a:cubicBezTo>
                  <a:cubicBezTo>
                    <a:pt x="19156" y="149217"/>
                    <a:pt x="20416" y="152534"/>
                    <a:pt x="22733" y="155068"/>
                  </a:cubicBezTo>
                  <a:cubicBezTo>
                    <a:pt x="20480" y="157500"/>
                    <a:pt x="19228" y="160681"/>
                    <a:pt x="19207" y="163991"/>
                  </a:cubicBezTo>
                  <a:cubicBezTo>
                    <a:pt x="19156" y="167862"/>
                    <a:pt x="20754" y="171576"/>
                    <a:pt x="23596" y="174209"/>
                  </a:cubicBezTo>
                  <a:cubicBezTo>
                    <a:pt x="21560" y="176599"/>
                    <a:pt x="20437" y="179635"/>
                    <a:pt x="20430" y="182773"/>
                  </a:cubicBezTo>
                  <a:cubicBezTo>
                    <a:pt x="20739" y="190955"/>
                    <a:pt x="27569" y="197367"/>
                    <a:pt x="35758" y="197165"/>
                  </a:cubicBezTo>
                  <a:lnTo>
                    <a:pt x="91385" y="197957"/>
                  </a:lnTo>
                  <a:lnTo>
                    <a:pt x="91385" y="197957"/>
                  </a:lnTo>
                  <a:cubicBezTo>
                    <a:pt x="95566" y="197971"/>
                    <a:pt x="99581" y="196374"/>
                    <a:pt x="102611" y="193495"/>
                  </a:cubicBezTo>
                  <a:cubicBezTo>
                    <a:pt x="108116" y="188328"/>
                    <a:pt x="108389" y="179671"/>
                    <a:pt x="103215" y="174166"/>
                  </a:cubicBezTo>
                  <a:cubicBezTo>
                    <a:pt x="103021" y="173958"/>
                    <a:pt x="102819" y="173756"/>
                    <a:pt x="102611" y="173562"/>
                  </a:cubicBezTo>
                  <a:cubicBezTo>
                    <a:pt x="107058" y="168445"/>
                    <a:pt x="107058" y="160832"/>
                    <a:pt x="102611" y="155715"/>
                  </a:cubicBezTo>
                  <a:cubicBezTo>
                    <a:pt x="104863" y="153283"/>
                    <a:pt x="106115" y="150102"/>
                    <a:pt x="106137" y="146792"/>
                  </a:cubicBezTo>
                  <a:cubicBezTo>
                    <a:pt x="106173" y="143374"/>
                    <a:pt x="104942" y="140071"/>
                    <a:pt x="102683" y="137509"/>
                  </a:cubicBezTo>
                  <a:cubicBezTo>
                    <a:pt x="110188" y="121224"/>
                    <a:pt x="116420" y="104385"/>
                    <a:pt x="121321" y="87135"/>
                  </a:cubicBezTo>
                  <a:cubicBezTo>
                    <a:pt x="123386" y="78903"/>
                    <a:pt x="124372" y="70433"/>
                    <a:pt x="124271" y="61948"/>
                  </a:cubicBezTo>
                  <a:cubicBezTo>
                    <a:pt x="124271" y="27687"/>
                    <a:pt x="96501" y="-83"/>
                    <a:pt x="62240" y="-83"/>
                  </a:cubicBezTo>
                  <a:cubicBezTo>
                    <a:pt x="27979" y="-83"/>
                    <a:pt x="209" y="27687"/>
                    <a:pt x="209" y="61948"/>
                  </a:cubicBezTo>
                  <a:close/>
                  <a:moveTo>
                    <a:pt x="96278" y="187019"/>
                  </a:moveTo>
                  <a:cubicBezTo>
                    <a:pt x="95033" y="188278"/>
                    <a:pt x="93299" y="188933"/>
                    <a:pt x="91529" y="188818"/>
                  </a:cubicBezTo>
                  <a:lnTo>
                    <a:pt x="35902" y="188098"/>
                  </a:lnTo>
                  <a:cubicBezTo>
                    <a:pt x="32851" y="188314"/>
                    <a:pt x="30159" y="186098"/>
                    <a:pt x="29785" y="183061"/>
                  </a:cubicBezTo>
                  <a:cubicBezTo>
                    <a:pt x="29951" y="180708"/>
                    <a:pt x="31706" y="178779"/>
                    <a:pt x="34031" y="178383"/>
                  </a:cubicBezTo>
                  <a:cubicBezTo>
                    <a:pt x="36139" y="177786"/>
                    <a:pt x="37564" y="175821"/>
                    <a:pt x="37485" y="173634"/>
                  </a:cubicBezTo>
                  <a:cubicBezTo>
                    <a:pt x="37377" y="171417"/>
                    <a:pt x="35722" y="169582"/>
                    <a:pt x="33527" y="169244"/>
                  </a:cubicBezTo>
                  <a:cubicBezTo>
                    <a:pt x="30915" y="168956"/>
                    <a:pt x="28850" y="166891"/>
                    <a:pt x="28562" y="164279"/>
                  </a:cubicBezTo>
                  <a:cubicBezTo>
                    <a:pt x="28814" y="162077"/>
                    <a:pt x="30382" y="160249"/>
                    <a:pt x="32520" y="159673"/>
                  </a:cubicBezTo>
                  <a:cubicBezTo>
                    <a:pt x="34484" y="159076"/>
                    <a:pt x="35823" y="157262"/>
                    <a:pt x="35830" y="155211"/>
                  </a:cubicBezTo>
                  <a:cubicBezTo>
                    <a:pt x="35837" y="153182"/>
                    <a:pt x="34527" y="151376"/>
                    <a:pt x="32592" y="150750"/>
                  </a:cubicBezTo>
                  <a:cubicBezTo>
                    <a:pt x="30354" y="150217"/>
                    <a:pt x="28720" y="148296"/>
                    <a:pt x="28562" y="146000"/>
                  </a:cubicBezTo>
                  <a:cubicBezTo>
                    <a:pt x="28590" y="145223"/>
                    <a:pt x="28842" y="144475"/>
                    <a:pt x="29281" y="143841"/>
                  </a:cubicBezTo>
                  <a:lnTo>
                    <a:pt x="95127" y="143841"/>
                  </a:lnTo>
                  <a:cubicBezTo>
                    <a:pt x="95976" y="144647"/>
                    <a:pt x="96472" y="145763"/>
                    <a:pt x="96494" y="146936"/>
                  </a:cubicBezTo>
                  <a:cubicBezTo>
                    <a:pt x="96321" y="149152"/>
                    <a:pt x="94709" y="151002"/>
                    <a:pt x="92536" y="151469"/>
                  </a:cubicBezTo>
                  <a:cubicBezTo>
                    <a:pt x="90586" y="152088"/>
                    <a:pt x="89255" y="153887"/>
                    <a:pt x="89226" y="155931"/>
                  </a:cubicBezTo>
                  <a:cubicBezTo>
                    <a:pt x="89197" y="158011"/>
                    <a:pt x="90550" y="159860"/>
                    <a:pt x="92536" y="160465"/>
                  </a:cubicBezTo>
                  <a:cubicBezTo>
                    <a:pt x="94738" y="160990"/>
                    <a:pt x="96336" y="162890"/>
                    <a:pt x="96494" y="165142"/>
                  </a:cubicBezTo>
                  <a:cubicBezTo>
                    <a:pt x="96336" y="167474"/>
                    <a:pt x="94616" y="169395"/>
                    <a:pt x="92320" y="169820"/>
                  </a:cubicBezTo>
                  <a:cubicBezTo>
                    <a:pt x="89823" y="170475"/>
                    <a:pt x="88326" y="173036"/>
                    <a:pt x="88988" y="175534"/>
                  </a:cubicBezTo>
                  <a:cubicBezTo>
                    <a:pt x="89456" y="177318"/>
                    <a:pt x="90931" y="178657"/>
                    <a:pt x="92752" y="178959"/>
                  </a:cubicBezTo>
                  <a:cubicBezTo>
                    <a:pt x="95364" y="179247"/>
                    <a:pt x="97430" y="181312"/>
                    <a:pt x="97717" y="183924"/>
                  </a:cubicBezTo>
                  <a:cubicBezTo>
                    <a:pt x="97667" y="185105"/>
                    <a:pt x="97149" y="186220"/>
                    <a:pt x="96278" y="187019"/>
                  </a:cubicBezTo>
                  <a:close/>
                  <a:moveTo>
                    <a:pt x="61952" y="9920"/>
                  </a:moveTo>
                  <a:cubicBezTo>
                    <a:pt x="90989" y="9963"/>
                    <a:pt x="114513" y="33487"/>
                    <a:pt x="114556" y="62524"/>
                  </a:cubicBezTo>
                  <a:cubicBezTo>
                    <a:pt x="114664" y="70260"/>
                    <a:pt x="113765" y="77974"/>
                    <a:pt x="111894" y="85480"/>
                  </a:cubicBezTo>
                  <a:cubicBezTo>
                    <a:pt x="107036" y="102226"/>
                    <a:pt x="100927" y="118583"/>
                    <a:pt x="93616" y="134414"/>
                  </a:cubicBezTo>
                  <a:lnTo>
                    <a:pt x="30289" y="134414"/>
                  </a:lnTo>
                  <a:cubicBezTo>
                    <a:pt x="22977" y="118583"/>
                    <a:pt x="16868" y="102226"/>
                    <a:pt x="12010" y="85480"/>
                  </a:cubicBezTo>
                  <a:cubicBezTo>
                    <a:pt x="10139" y="77974"/>
                    <a:pt x="9240" y="70260"/>
                    <a:pt x="9348" y="62524"/>
                  </a:cubicBezTo>
                  <a:cubicBezTo>
                    <a:pt x="9391" y="33487"/>
                    <a:pt x="32915" y="9963"/>
                    <a:pt x="61952" y="9920"/>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13" name="任意多边形: 形状 312"/>
            <p:cNvSpPr/>
            <p:nvPr/>
          </p:nvSpPr>
          <p:spPr>
            <a:xfrm>
              <a:off x="5184428" y="212262"/>
              <a:ext cx="38740" cy="46513"/>
            </a:xfrm>
            <a:custGeom>
              <a:avLst/>
              <a:gdLst>
                <a:gd name="connsiteX0" fmla="*/ 9678 w 38740"/>
                <a:gd name="connsiteY0" fmla="*/ 2030 h 46513"/>
                <a:gd name="connsiteX1" fmla="*/ 6008 w 38740"/>
                <a:gd name="connsiteY1" fmla="*/ -57 h 46513"/>
                <a:gd name="connsiteX2" fmla="*/ 1978 w 38740"/>
                <a:gd name="connsiteY2" fmla="*/ 1094 h 46513"/>
                <a:gd name="connsiteX3" fmla="*/ -37 w 38740"/>
                <a:gd name="connsiteY3" fmla="*/ 4764 h 46513"/>
                <a:gd name="connsiteX4" fmla="*/ 1114 w 38740"/>
                <a:gd name="connsiteY4" fmla="*/ 8794 h 46513"/>
                <a:gd name="connsiteX5" fmla="*/ 29108 w 38740"/>
                <a:gd name="connsiteY5" fmla="*/ 44343 h 46513"/>
                <a:gd name="connsiteX6" fmla="*/ 33353 w 38740"/>
                <a:gd name="connsiteY6" fmla="*/ 46430 h 46513"/>
                <a:gd name="connsiteX7" fmla="*/ 33353 w 38740"/>
                <a:gd name="connsiteY7" fmla="*/ 46430 h 46513"/>
                <a:gd name="connsiteX8" fmla="*/ 36520 w 38740"/>
                <a:gd name="connsiteY8" fmla="*/ 45207 h 46513"/>
                <a:gd name="connsiteX9" fmla="*/ 37592 w 38740"/>
                <a:gd name="connsiteY9" fmla="*/ 37752 h 46513"/>
                <a:gd name="connsiteX10" fmla="*/ 37455 w 38740"/>
                <a:gd name="connsiteY10" fmla="*/ 37579 h 46513"/>
                <a:gd name="connsiteX11" fmla="*/ 33857 w 38740"/>
                <a:gd name="connsiteY11" fmla="*/ 41537 h 46513"/>
                <a:gd name="connsiteX12" fmla="*/ 33425 w 38740"/>
                <a:gd name="connsiteY12" fmla="*/ 41537 h 46513"/>
                <a:gd name="connsiteX13" fmla="*/ 32778 w 38740"/>
                <a:gd name="connsiteY13" fmla="*/ 41177 h 46513"/>
                <a:gd name="connsiteX14" fmla="*/ 4784 w 38740"/>
                <a:gd name="connsiteY14" fmla="*/ 5700 h 46513"/>
                <a:gd name="connsiteX15" fmla="*/ 4784 w 38740"/>
                <a:gd name="connsiteY15" fmla="*/ 5124 h 46513"/>
                <a:gd name="connsiteX16" fmla="*/ 4784 w 38740"/>
                <a:gd name="connsiteY16" fmla="*/ 4548 h 46513"/>
                <a:gd name="connsiteX17" fmla="*/ 5216 w 38740"/>
                <a:gd name="connsiteY17" fmla="*/ 4548 h 46513"/>
                <a:gd name="connsiteX18" fmla="*/ 5216 w 38740"/>
                <a:gd name="connsiteY18" fmla="*/ 4548 h 46513"/>
                <a:gd name="connsiteX19" fmla="*/ 5720 w 38740"/>
                <a:gd name="connsiteY19" fmla="*/ 4548 h 46513"/>
                <a:gd name="connsiteX20" fmla="*/ 33713 w 38740"/>
                <a:gd name="connsiteY20" fmla="*/ 40098 h 46513"/>
                <a:gd name="connsiteX21" fmla="*/ 33713 w 38740"/>
                <a:gd name="connsiteY21" fmla="*/ 40673 h 46513"/>
                <a:gd name="connsiteX22" fmla="*/ 33857 w 38740"/>
                <a:gd name="connsiteY22" fmla="*/ 41393 h 4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740" h="46513">
                  <a:moveTo>
                    <a:pt x="9678" y="2030"/>
                  </a:moveTo>
                  <a:cubicBezTo>
                    <a:pt x="8783" y="871"/>
                    <a:pt x="7461" y="123"/>
                    <a:pt x="6008" y="-57"/>
                  </a:cubicBezTo>
                  <a:cubicBezTo>
                    <a:pt x="4568" y="-194"/>
                    <a:pt x="3129" y="216"/>
                    <a:pt x="1978" y="1094"/>
                  </a:cubicBezTo>
                  <a:cubicBezTo>
                    <a:pt x="839" y="1994"/>
                    <a:pt x="113" y="3318"/>
                    <a:pt x="-37" y="4764"/>
                  </a:cubicBezTo>
                  <a:cubicBezTo>
                    <a:pt x="-238" y="6211"/>
                    <a:pt x="180" y="7671"/>
                    <a:pt x="1114" y="8794"/>
                  </a:cubicBezTo>
                  <a:lnTo>
                    <a:pt x="29108" y="44343"/>
                  </a:lnTo>
                  <a:cubicBezTo>
                    <a:pt x="30129" y="45653"/>
                    <a:pt x="31691" y="46423"/>
                    <a:pt x="33353" y="46430"/>
                  </a:cubicBezTo>
                  <a:lnTo>
                    <a:pt x="33353" y="46430"/>
                  </a:lnTo>
                  <a:cubicBezTo>
                    <a:pt x="34519" y="46394"/>
                    <a:pt x="35635" y="45963"/>
                    <a:pt x="36520" y="45207"/>
                  </a:cubicBezTo>
                  <a:cubicBezTo>
                    <a:pt x="38873" y="43444"/>
                    <a:pt x="39355" y="40105"/>
                    <a:pt x="37592" y="37752"/>
                  </a:cubicBezTo>
                  <a:cubicBezTo>
                    <a:pt x="37549" y="37694"/>
                    <a:pt x="37498" y="37637"/>
                    <a:pt x="37455" y="37579"/>
                  </a:cubicBezTo>
                  <a:close/>
                  <a:moveTo>
                    <a:pt x="33857" y="41537"/>
                  </a:moveTo>
                  <a:lnTo>
                    <a:pt x="33425" y="41537"/>
                  </a:lnTo>
                  <a:cubicBezTo>
                    <a:pt x="33166" y="41530"/>
                    <a:pt x="32922" y="41400"/>
                    <a:pt x="32778" y="41177"/>
                  </a:cubicBezTo>
                  <a:lnTo>
                    <a:pt x="4784" y="5700"/>
                  </a:lnTo>
                  <a:cubicBezTo>
                    <a:pt x="4694" y="5520"/>
                    <a:pt x="4694" y="5304"/>
                    <a:pt x="4784" y="5124"/>
                  </a:cubicBezTo>
                  <a:cubicBezTo>
                    <a:pt x="4719" y="4937"/>
                    <a:pt x="4719" y="4735"/>
                    <a:pt x="4784" y="4548"/>
                  </a:cubicBezTo>
                  <a:lnTo>
                    <a:pt x="5216" y="4548"/>
                  </a:lnTo>
                  <a:lnTo>
                    <a:pt x="5216" y="4548"/>
                  </a:lnTo>
                  <a:cubicBezTo>
                    <a:pt x="5381" y="4505"/>
                    <a:pt x="5555" y="4505"/>
                    <a:pt x="5720" y="4548"/>
                  </a:cubicBezTo>
                  <a:lnTo>
                    <a:pt x="33713" y="40098"/>
                  </a:lnTo>
                  <a:cubicBezTo>
                    <a:pt x="33771" y="40285"/>
                    <a:pt x="33771" y="40486"/>
                    <a:pt x="33713" y="40673"/>
                  </a:cubicBezTo>
                  <a:cubicBezTo>
                    <a:pt x="33908" y="40860"/>
                    <a:pt x="33965" y="41148"/>
                    <a:pt x="33857" y="41393"/>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14" name="任意多边形: 形状 313"/>
            <p:cNvSpPr/>
            <p:nvPr/>
          </p:nvSpPr>
          <p:spPr>
            <a:xfrm>
              <a:off x="5293030" y="212825"/>
              <a:ext cx="34040" cy="45662"/>
            </a:xfrm>
            <a:custGeom>
              <a:avLst/>
              <a:gdLst>
                <a:gd name="connsiteX0" fmla="*/ 2542 w 34040"/>
                <a:gd name="connsiteY0" fmla="*/ 44644 h 45662"/>
                <a:gd name="connsiteX1" fmla="*/ 2542 w 34040"/>
                <a:gd name="connsiteY1" fmla="*/ 44644 h 45662"/>
                <a:gd name="connsiteX2" fmla="*/ 5565 w 34040"/>
                <a:gd name="connsiteY2" fmla="*/ 45579 h 45662"/>
                <a:gd name="connsiteX3" fmla="*/ 5565 w 34040"/>
                <a:gd name="connsiteY3" fmla="*/ 45579 h 45662"/>
                <a:gd name="connsiteX4" fmla="*/ 9955 w 34040"/>
                <a:gd name="connsiteY4" fmla="*/ 43132 h 45662"/>
                <a:gd name="connsiteX5" fmla="*/ 32983 w 34040"/>
                <a:gd name="connsiteY5" fmla="*/ 8447 h 45662"/>
                <a:gd name="connsiteX6" fmla="*/ 33846 w 34040"/>
                <a:gd name="connsiteY6" fmla="*/ 4345 h 45662"/>
                <a:gd name="connsiteX7" fmla="*/ 31471 w 34040"/>
                <a:gd name="connsiteY7" fmla="*/ 819 h 45662"/>
                <a:gd name="connsiteX8" fmla="*/ 27369 w 34040"/>
                <a:gd name="connsiteY8" fmla="*/ 27 h 45662"/>
                <a:gd name="connsiteX9" fmla="*/ 23915 w 34040"/>
                <a:gd name="connsiteY9" fmla="*/ 2402 h 45662"/>
                <a:gd name="connsiteX10" fmla="*/ 815 w 34040"/>
                <a:gd name="connsiteY10" fmla="*/ 37088 h 45662"/>
                <a:gd name="connsiteX11" fmla="*/ 24 w 34040"/>
                <a:gd name="connsiteY11" fmla="*/ 41190 h 45662"/>
                <a:gd name="connsiteX12" fmla="*/ 2542 w 34040"/>
                <a:gd name="connsiteY12" fmla="*/ 44644 h 45662"/>
                <a:gd name="connsiteX13" fmla="*/ 4917 w 34040"/>
                <a:gd name="connsiteY13" fmla="*/ 39678 h 45662"/>
                <a:gd name="connsiteX14" fmla="*/ 28017 w 34040"/>
                <a:gd name="connsiteY14" fmla="*/ 4993 h 45662"/>
                <a:gd name="connsiteX15" fmla="*/ 28521 w 34040"/>
                <a:gd name="connsiteY15" fmla="*/ 4993 h 45662"/>
                <a:gd name="connsiteX16" fmla="*/ 29097 w 34040"/>
                <a:gd name="connsiteY16" fmla="*/ 4993 h 45662"/>
                <a:gd name="connsiteX17" fmla="*/ 29097 w 34040"/>
                <a:gd name="connsiteY17" fmla="*/ 5496 h 45662"/>
                <a:gd name="connsiteX18" fmla="*/ 29097 w 34040"/>
                <a:gd name="connsiteY18" fmla="*/ 6144 h 45662"/>
                <a:gd name="connsiteX19" fmla="*/ 5997 w 34040"/>
                <a:gd name="connsiteY19" fmla="*/ 40830 h 45662"/>
                <a:gd name="connsiteX20" fmla="*/ 5421 w 34040"/>
                <a:gd name="connsiteY20" fmla="*/ 41190 h 45662"/>
                <a:gd name="connsiteX21" fmla="*/ 4917 w 34040"/>
                <a:gd name="connsiteY21" fmla="*/ 41190 h 45662"/>
                <a:gd name="connsiteX22" fmla="*/ 4917 w 34040"/>
                <a:gd name="connsiteY22" fmla="*/ 40686 h 45662"/>
                <a:gd name="connsiteX23" fmla="*/ 4234 w 34040"/>
                <a:gd name="connsiteY23" fmla="*/ 40074 h 45662"/>
                <a:gd name="connsiteX24" fmla="*/ 4845 w 34040"/>
                <a:gd name="connsiteY24" fmla="*/ 39390 h 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040" h="45662">
                  <a:moveTo>
                    <a:pt x="2542" y="44644"/>
                  </a:moveTo>
                  <a:lnTo>
                    <a:pt x="2542" y="44644"/>
                  </a:lnTo>
                  <a:cubicBezTo>
                    <a:pt x="3428" y="45263"/>
                    <a:pt x="4485" y="45594"/>
                    <a:pt x="5565" y="45579"/>
                  </a:cubicBezTo>
                  <a:lnTo>
                    <a:pt x="5565" y="45579"/>
                  </a:lnTo>
                  <a:cubicBezTo>
                    <a:pt x="7335" y="45514"/>
                    <a:pt x="8969" y="44601"/>
                    <a:pt x="9955" y="43132"/>
                  </a:cubicBezTo>
                  <a:lnTo>
                    <a:pt x="32983" y="8447"/>
                  </a:lnTo>
                  <a:cubicBezTo>
                    <a:pt x="33824" y="7259"/>
                    <a:pt x="34141" y="5770"/>
                    <a:pt x="33846" y="4345"/>
                  </a:cubicBezTo>
                  <a:cubicBezTo>
                    <a:pt x="33544" y="2906"/>
                    <a:pt x="32687" y="1646"/>
                    <a:pt x="31471" y="819"/>
                  </a:cubicBezTo>
                  <a:cubicBezTo>
                    <a:pt x="30262" y="20"/>
                    <a:pt x="28787" y="-261"/>
                    <a:pt x="27369" y="27"/>
                  </a:cubicBezTo>
                  <a:cubicBezTo>
                    <a:pt x="25945" y="315"/>
                    <a:pt x="24692" y="1171"/>
                    <a:pt x="23915" y="2402"/>
                  </a:cubicBezTo>
                  <a:lnTo>
                    <a:pt x="815" y="37088"/>
                  </a:lnTo>
                  <a:cubicBezTo>
                    <a:pt x="17" y="38297"/>
                    <a:pt x="-264" y="39772"/>
                    <a:pt x="24" y="41190"/>
                  </a:cubicBezTo>
                  <a:cubicBezTo>
                    <a:pt x="333" y="42643"/>
                    <a:pt x="1254" y="43903"/>
                    <a:pt x="2542" y="44644"/>
                  </a:cubicBezTo>
                  <a:close/>
                  <a:moveTo>
                    <a:pt x="4917" y="39678"/>
                  </a:moveTo>
                  <a:lnTo>
                    <a:pt x="28017" y="4993"/>
                  </a:lnTo>
                  <a:cubicBezTo>
                    <a:pt x="28175" y="4913"/>
                    <a:pt x="28363" y="4913"/>
                    <a:pt x="28521" y="4993"/>
                  </a:cubicBezTo>
                  <a:cubicBezTo>
                    <a:pt x="28708" y="4928"/>
                    <a:pt x="28909" y="4928"/>
                    <a:pt x="29097" y="4993"/>
                  </a:cubicBezTo>
                  <a:cubicBezTo>
                    <a:pt x="29111" y="5158"/>
                    <a:pt x="29111" y="5331"/>
                    <a:pt x="29097" y="5496"/>
                  </a:cubicBezTo>
                  <a:cubicBezTo>
                    <a:pt x="29154" y="5712"/>
                    <a:pt x="29154" y="5928"/>
                    <a:pt x="29097" y="6144"/>
                  </a:cubicBezTo>
                  <a:lnTo>
                    <a:pt x="5997" y="40830"/>
                  </a:lnTo>
                  <a:cubicBezTo>
                    <a:pt x="5874" y="41038"/>
                    <a:pt x="5658" y="41175"/>
                    <a:pt x="5421" y="41190"/>
                  </a:cubicBezTo>
                  <a:lnTo>
                    <a:pt x="4917" y="41190"/>
                  </a:lnTo>
                  <a:cubicBezTo>
                    <a:pt x="4852" y="41031"/>
                    <a:pt x="4852" y="40844"/>
                    <a:pt x="4917" y="40686"/>
                  </a:cubicBezTo>
                  <a:cubicBezTo>
                    <a:pt x="4557" y="40707"/>
                    <a:pt x="4255" y="40434"/>
                    <a:pt x="4234" y="40074"/>
                  </a:cubicBezTo>
                  <a:cubicBezTo>
                    <a:pt x="4212" y="39714"/>
                    <a:pt x="4485" y="39412"/>
                    <a:pt x="4845" y="39390"/>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15" name="任意多边形: 形状 314"/>
            <p:cNvSpPr/>
            <p:nvPr/>
          </p:nvSpPr>
          <p:spPr>
            <a:xfrm>
              <a:off x="5252472" y="192134"/>
              <a:ext cx="13186" cy="57070"/>
            </a:xfrm>
            <a:custGeom>
              <a:avLst/>
              <a:gdLst>
                <a:gd name="connsiteX0" fmla="*/ 5464 w 13186"/>
                <a:gd name="connsiteY0" fmla="*/ 56988 h 57070"/>
                <a:gd name="connsiteX1" fmla="*/ 5896 w 13186"/>
                <a:gd name="connsiteY1" fmla="*/ 56988 h 57070"/>
                <a:gd name="connsiteX2" fmla="*/ 11149 w 13186"/>
                <a:gd name="connsiteY2" fmla="*/ 51734 h 57070"/>
                <a:gd name="connsiteX3" fmla="*/ 13092 w 13186"/>
                <a:gd name="connsiteY3" fmla="*/ 5607 h 57070"/>
                <a:gd name="connsiteX4" fmla="*/ 11653 w 13186"/>
                <a:gd name="connsiteY4" fmla="*/ 1649 h 57070"/>
                <a:gd name="connsiteX5" fmla="*/ 7911 w 13186"/>
                <a:gd name="connsiteY5" fmla="*/ -78 h 57070"/>
                <a:gd name="connsiteX6" fmla="*/ 2154 w 13186"/>
                <a:gd name="connsiteY6" fmla="*/ 5175 h 57070"/>
                <a:gd name="connsiteX7" fmla="*/ -77 w 13186"/>
                <a:gd name="connsiteY7" fmla="*/ 50943 h 57070"/>
                <a:gd name="connsiteX8" fmla="*/ 1362 w 13186"/>
                <a:gd name="connsiteY8" fmla="*/ 54901 h 57070"/>
                <a:gd name="connsiteX9" fmla="*/ 5176 w 13186"/>
                <a:gd name="connsiteY9" fmla="*/ 56700 h 57070"/>
                <a:gd name="connsiteX10" fmla="*/ 4888 w 13186"/>
                <a:gd name="connsiteY10" fmla="*/ 51447 h 57070"/>
                <a:gd name="connsiteX11" fmla="*/ 6831 w 13186"/>
                <a:gd name="connsiteY11" fmla="*/ 5319 h 57070"/>
                <a:gd name="connsiteX12" fmla="*/ 6831 w 13186"/>
                <a:gd name="connsiteY12" fmla="*/ 4815 h 57070"/>
                <a:gd name="connsiteX13" fmla="*/ 7407 w 13186"/>
                <a:gd name="connsiteY13" fmla="*/ 4815 h 57070"/>
                <a:gd name="connsiteX14" fmla="*/ 7911 w 13186"/>
                <a:gd name="connsiteY14" fmla="*/ 4815 h 57070"/>
                <a:gd name="connsiteX15" fmla="*/ 7911 w 13186"/>
                <a:gd name="connsiteY15" fmla="*/ 5391 h 57070"/>
                <a:gd name="connsiteX16" fmla="*/ 5968 w 13186"/>
                <a:gd name="connsiteY16" fmla="*/ 51518 h 57070"/>
                <a:gd name="connsiteX17" fmla="*/ 5176 w 13186"/>
                <a:gd name="connsiteY17" fmla="*/ 52310 h 57070"/>
                <a:gd name="connsiteX18" fmla="*/ 5176 w 13186"/>
                <a:gd name="connsiteY18" fmla="*/ 52310 h 57070"/>
                <a:gd name="connsiteX19" fmla="*/ 4600 w 13186"/>
                <a:gd name="connsiteY19" fmla="*/ 52310 h 57070"/>
                <a:gd name="connsiteX20" fmla="*/ 4888 w 13186"/>
                <a:gd name="connsiteY20" fmla="*/ 51447 h 5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186" h="57070">
                  <a:moveTo>
                    <a:pt x="5464" y="56988"/>
                  </a:moveTo>
                  <a:lnTo>
                    <a:pt x="5896" y="56988"/>
                  </a:lnTo>
                  <a:cubicBezTo>
                    <a:pt x="8738" y="56844"/>
                    <a:pt x="11005" y="54577"/>
                    <a:pt x="11149" y="51734"/>
                  </a:cubicBezTo>
                  <a:lnTo>
                    <a:pt x="13092" y="5607"/>
                  </a:lnTo>
                  <a:cubicBezTo>
                    <a:pt x="13171" y="4146"/>
                    <a:pt x="12646" y="2721"/>
                    <a:pt x="11653" y="1649"/>
                  </a:cubicBezTo>
                  <a:cubicBezTo>
                    <a:pt x="10696" y="591"/>
                    <a:pt x="9343" y="-35"/>
                    <a:pt x="7911" y="-78"/>
                  </a:cubicBezTo>
                  <a:cubicBezTo>
                    <a:pt x="4874" y="-201"/>
                    <a:pt x="2312" y="2145"/>
                    <a:pt x="2154" y="5175"/>
                  </a:cubicBezTo>
                  <a:lnTo>
                    <a:pt x="-77" y="50943"/>
                  </a:lnTo>
                  <a:cubicBezTo>
                    <a:pt x="-163" y="52404"/>
                    <a:pt x="362" y="53836"/>
                    <a:pt x="1362" y="54901"/>
                  </a:cubicBezTo>
                  <a:cubicBezTo>
                    <a:pt x="2348" y="55973"/>
                    <a:pt x="3722" y="56621"/>
                    <a:pt x="5176" y="56700"/>
                  </a:cubicBezTo>
                  <a:close/>
                  <a:moveTo>
                    <a:pt x="4888" y="51447"/>
                  </a:moveTo>
                  <a:lnTo>
                    <a:pt x="6831" y="5319"/>
                  </a:lnTo>
                  <a:cubicBezTo>
                    <a:pt x="6788" y="5153"/>
                    <a:pt x="6788" y="4981"/>
                    <a:pt x="6831" y="4815"/>
                  </a:cubicBezTo>
                  <a:cubicBezTo>
                    <a:pt x="6831" y="4815"/>
                    <a:pt x="6831" y="4815"/>
                    <a:pt x="7407" y="4815"/>
                  </a:cubicBezTo>
                  <a:cubicBezTo>
                    <a:pt x="7572" y="4757"/>
                    <a:pt x="7745" y="4757"/>
                    <a:pt x="7911" y="4815"/>
                  </a:cubicBezTo>
                  <a:cubicBezTo>
                    <a:pt x="7961" y="5002"/>
                    <a:pt x="7961" y="5204"/>
                    <a:pt x="7911" y="5391"/>
                  </a:cubicBezTo>
                  <a:lnTo>
                    <a:pt x="5968" y="51518"/>
                  </a:lnTo>
                  <a:cubicBezTo>
                    <a:pt x="5932" y="51943"/>
                    <a:pt x="5601" y="52274"/>
                    <a:pt x="5176" y="52310"/>
                  </a:cubicBezTo>
                  <a:lnTo>
                    <a:pt x="5176" y="52310"/>
                  </a:lnTo>
                  <a:lnTo>
                    <a:pt x="4600" y="52310"/>
                  </a:lnTo>
                  <a:cubicBezTo>
                    <a:pt x="4521" y="51993"/>
                    <a:pt x="4636" y="51655"/>
                    <a:pt x="4888" y="51447"/>
                  </a:cubicBezTo>
                  <a:close/>
                </a:path>
              </a:pathLst>
            </a:custGeom>
            <a:solidFill>
              <a:schemeClr val="bg1"/>
            </a:solidFill>
            <a:ln w="7189" cap="flat">
              <a:noFill/>
              <a:prstDash val="solid"/>
              <a:miter/>
            </a:ln>
          </p:spPr>
          <p:txBody>
            <a:bodyPr rtlCol="0" anchor="ctr">
              <a:spAutoFit/>
            </a:bodyPr>
            <a:lstStyle/>
            <a:p>
              <a:endParaRPr lang="zh-CN" altLang="en-US"/>
            </a:p>
          </p:txBody>
        </p:sp>
        <p:sp>
          <p:nvSpPr>
            <p:cNvPr id="316" name="任意多边形: 形状 315"/>
            <p:cNvSpPr/>
            <p:nvPr/>
          </p:nvSpPr>
          <p:spPr>
            <a:xfrm>
              <a:off x="5221097" y="280721"/>
              <a:ext cx="34983" cy="32893"/>
            </a:xfrm>
            <a:custGeom>
              <a:avLst/>
              <a:gdLst>
                <a:gd name="connsiteX0" fmla="*/ 4744 w 34983"/>
                <a:gd name="connsiteY0" fmla="*/ 32806 h 32893"/>
                <a:gd name="connsiteX1" fmla="*/ 4744 w 34983"/>
                <a:gd name="connsiteY1" fmla="*/ 32806 h 32893"/>
                <a:gd name="connsiteX2" fmla="*/ 10213 w 34983"/>
                <a:gd name="connsiteY2" fmla="*/ 27984 h 32893"/>
                <a:gd name="connsiteX3" fmla="*/ 25253 w 34983"/>
                <a:gd name="connsiteY3" fmla="*/ 10929 h 32893"/>
                <a:gd name="connsiteX4" fmla="*/ 29859 w 34983"/>
                <a:gd name="connsiteY4" fmla="*/ 10210 h 32893"/>
                <a:gd name="connsiteX5" fmla="*/ 34896 w 34983"/>
                <a:gd name="connsiteY5" fmla="*/ 4956 h 32893"/>
                <a:gd name="connsiteX6" fmla="*/ 29643 w 34983"/>
                <a:gd name="connsiteY6" fmla="*/ -81 h 32893"/>
                <a:gd name="connsiteX7" fmla="*/ -77 w 34983"/>
                <a:gd name="connsiteY7" fmla="*/ 27337 h 32893"/>
                <a:gd name="connsiteX8" fmla="*/ 4744 w 34983"/>
                <a:gd name="connsiteY8" fmla="*/ 32806 h 3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83" h="32893">
                  <a:moveTo>
                    <a:pt x="4744" y="32806"/>
                  </a:moveTo>
                  <a:lnTo>
                    <a:pt x="4744" y="32806"/>
                  </a:lnTo>
                  <a:cubicBezTo>
                    <a:pt x="7565" y="32928"/>
                    <a:pt x="9983" y="30798"/>
                    <a:pt x="10213" y="27984"/>
                  </a:cubicBezTo>
                  <a:cubicBezTo>
                    <a:pt x="10652" y="19493"/>
                    <a:pt x="16884" y="12426"/>
                    <a:pt x="25253" y="10929"/>
                  </a:cubicBezTo>
                  <a:cubicBezTo>
                    <a:pt x="26757" y="10534"/>
                    <a:pt x="28305" y="10289"/>
                    <a:pt x="29859" y="10210"/>
                  </a:cubicBezTo>
                  <a:cubicBezTo>
                    <a:pt x="32694" y="10131"/>
                    <a:pt x="34939" y="7792"/>
                    <a:pt x="34896" y="4956"/>
                  </a:cubicBezTo>
                  <a:cubicBezTo>
                    <a:pt x="34781" y="2143"/>
                    <a:pt x="32464" y="-81"/>
                    <a:pt x="29643" y="-81"/>
                  </a:cubicBezTo>
                  <a:cubicBezTo>
                    <a:pt x="14034" y="-268"/>
                    <a:pt x="988" y="11764"/>
                    <a:pt x="-77" y="27337"/>
                  </a:cubicBezTo>
                  <a:cubicBezTo>
                    <a:pt x="-243" y="30172"/>
                    <a:pt x="1909" y="32612"/>
                    <a:pt x="4744" y="32806"/>
                  </a:cubicBezTo>
                  <a:close/>
                </a:path>
              </a:pathLst>
            </a:custGeom>
            <a:solidFill>
              <a:schemeClr val="bg1"/>
            </a:solidFill>
            <a:ln w="7189" cap="flat">
              <a:noFill/>
              <a:prstDash val="solid"/>
              <a:miter/>
            </a:ln>
          </p:spPr>
          <p:txBody>
            <a:bodyPr rtlCol="0" anchor="ctr">
              <a:spAutoFit/>
            </a:bodyPr>
            <a:lstStyle/>
            <a:p>
              <a:endParaRPr lang="zh-CN" altLang="en-US"/>
            </a:p>
          </p:txBody>
        </p:sp>
      </p:grpSp>
      <p:grpSp>
        <p:nvGrpSpPr>
          <p:cNvPr id="317" name="组合 316"/>
          <p:cNvGrpSpPr/>
          <p:nvPr/>
        </p:nvGrpSpPr>
        <p:grpSpPr>
          <a:xfrm>
            <a:off x="7184457" y="4547986"/>
            <a:ext cx="229244" cy="239132"/>
            <a:chOff x="6898869" y="2370073"/>
            <a:chExt cx="229244" cy="239132"/>
          </a:xfrm>
          <a:solidFill>
            <a:schemeClr val="bg1"/>
          </a:solidFill>
        </p:grpSpPr>
        <p:sp>
          <p:nvSpPr>
            <p:cNvPr id="318" name="任意多边形: 形状 317"/>
            <p:cNvSpPr/>
            <p:nvPr/>
          </p:nvSpPr>
          <p:spPr>
            <a:xfrm>
              <a:off x="6932848" y="2370073"/>
              <a:ext cx="77215" cy="106932"/>
            </a:xfrm>
            <a:custGeom>
              <a:avLst/>
              <a:gdLst>
                <a:gd name="connsiteX0" fmla="*/ 74610 w 77215"/>
                <a:gd name="connsiteY0" fmla="*/ 106711 h 106932"/>
                <a:gd name="connsiteX1" fmla="*/ 77129 w 77215"/>
                <a:gd name="connsiteY1" fmla="*/ 102969 h 106932"/>
                <a:gd name="connsiteX2" fmla="*/ 77129 w 77215"/>
                <a:gd name="connsiteY2" fmla="*/ 3949 h 106932"/>
                <a:gd name="connsiteX3" fmla="*/ 73099 w 77215"/>
                <a:gd name="connsiteY3" fmla="*/ -81 h 106932"/>
                <a:gd name="connsiteX4" fmla="*/ 1137 w 77215"/>
                <a:gd name="connsiteY4" fmla="*/ 28704 h 106932"/>
                <a:gd name="connsiteX5" fmla="*/ -86 w 77215"/>
                <a:gd name="connsiteY5" fmla="*/ 31582 h 106932"/>
                <a:gd name="connsiteX6" fmla="*/ 1065 w 77215"/>
                <a:gd name="connsiteY6" fmla="*/ 34461 h 106932"/>
                <a:gd name="connsiteX7" fmla="*/ 69933 w 77215"/>
                <a:gd name="connsiteY7" fmla="*/ 105560 h 106932"/>
                <a:gd name="connsiteX8" fmla="*/ 72883 w 77215"/>
                <a:gd name="connsiteY8" fmla="*/ 106783 h 106932"/>
                <a:gd name="connsiteX9" fmla="*/ 74610 w 77215"/>
                <a:gd name="connsiteY9" fmla="*/ 106711 h 106932"/>
                <a:gd name="connsiteX10" fmla="*/ 68997 w 77215"/>
                <a:gd name="connsiteY10" fmla="*/ 92966 h 106932"/>
                <a:gd name="connsiteX11" fmla="*/ 9989 w 77215"/>
                <a:gd name="connsiteY11" fmla="*/ 32014 h 106932"/>
                <a:gd name="connsiteX12" fmla="*/ 68997 w 77215"/>
                <a:gd name="connsiteY12" fmla="*/ 8051 h 10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15" h="106932">
                  <a:moveTo>
                    <a:pt x="74610" y="106711"/>
                  </a:moveTo>
                  <a:cubicBezTo>
                    <a:pt x="76136" y="106092"/>
                    <a:pt x="77129" y="104610"/>
                    <a:pt x="77129" y="102969"/>
                  </a:cubicBezTo>
                  <a:lnTo>
                    <a:pt x="77129" y="3949"/>
                  </a:lnTo>
                  <a:cubicBezTo>
                    <a:pt x="77129" y="1725"/>
                    <a:pt x="75323" y="-81"/>
                    <a:pt x="73099" y="-81"/>
                  </a:cubicBezTo>
                  <a:cubicBezTo>
                    <a:pt x="46272" y="-254"/>
                    <a:pt x="20445" y="10080"/>
                    <a:pt x="1137" y="28704"/>
                  </a:cubicBezTo>
                  <a:cubicBezTo>
                    <a:pt x="381" y="29474"/>
                    <a:pt x="-50" y="30503"/>
                    <a:pt x="-86" y="31582"/>
                  </a:cubicBezTo>
                  <a:cubicBezTo>
                    <a:pt x="-79" y="32655"/>
                    <a:pt x="331" y="33684"/>
                    <a:pt x="1065" y="34461"/>
                  </a:cubicBezTo>
                  <a:lnTo>
                    <a:pt x="69933" y="105560"/>
                  </a:lnTo>
                  <a:cubicBezTo>
                    <a:pt x="70717" y="106344"/>
                    <a:pt x="71775" y="106783"/>
                    <a:pt x="72883" y="106783"/>
                  </a:cubicBezTo>
                  <a:cubicBezTo>
                    <a:pt x="73459" y="106891"/>
                    <a:pt x="74049" y="106869"/>
                    <a:pt x="74610" y="106711"/>
                  </a:cubicBezTo>
                  <a:close/>
                  <a:moveTo>
                    <a:pt x="68997" y="92966"/>
                  </a:moveTo>
                  <a:lnTo>
                    <a:pt x="9989" y="32014"/>
                  </a:lnTo>
                  <a:cubicBezTo>
                    <a:pt x="26295" y="17442"/>
                    <a:pt x="47150" y="8972"/>
                    <a:pt x="68997" y="8051"/>
                  </a:cubicBezTo>
                  <a:close/>
                </a:path>
              </a:pathLst>
            </a:custGeom>
            <a:grpFill/>
            <a:ln w="7189" cap="flat">
              <a:noFill/>
              <a:prstDash val="solid"/>
              <a:miter/>
            </a:ln>
          </p:spPr>
          <p:txBody>
            <a:bodyPr rtlCol="0" anchor="ctr">
              <a:spAutoFit/>
            </a:bodyPr>
            <a:lstStyle/>
            <a:p>
              <a:endParaRPr lang="zh-CN" altLang="en-US"/>
            </a:p>
          </p:txBody>
        </p:sp>
        <p:sp>
          <p:nvSpPr>
            <p:cNvPr id="319" name="任意多边形: 形状 318"/>
            <p:cNvSpPr/>
            <p:nvPr/>
          </p:nvSpPr>
          <p:spPr>
            <a:xfrm>
              <a:off x="6898869" y="2418792"/>
              <a:ext cx="107116" cy="136441"/>
            </a:xfrm>
            <a:custGeom>
              <a:avLst/>
              <a:gdLst>
                <a:gd name="connsiteX0" fmla="*/ 107007 w 107116"/>
                <a:gd name="connsiteY0" fmla="*/ 75407 h 136441"/>
                <a:gd name="connsiteX1" fmla="*/ 105855 w 107116"/>
                <a:gd name="connsiteY1" fmla="*/ 72241 h 136441"/>
                <a:gd name="connsiteX2" fmla="*/ 36988 w 107116"/>
                <a:gd name="connsiteY2" fmla="*/ 1142 h 136441"/>
                <a:gd name="connsiteX3" fmla="*/ 34181 w 107116"/>
                <a:gd name="connsiteY3" fmla="*/ -82 h 136441"/>
                <a:gd name="connsiteX4" fmla="*/ 31303 w 107116"/>
                <a:gd name="connsiteY4" fmla="*/ 998 h 136441"/>
                <a:gd name="connsiteX5" fmla="*/ 18925 w 107116"/>
                <a:gd name="connsiteY5" fmla="*/ 134632 h 136441"/>
                <a:gd name="connsiteX6" fmla="*/ 22235 w 107116"/>
                <a:gd name="connsiteY6" fmla="*/ 136359 h 136441"/>
                <a:gd name="connsiteX7" fmla="*/ 24538 w 107116"/>
                <a:gd name="connsiteY7" fmla="*/ 135567 h 136441"/>
                <a:gd name="connsiteX8" fmla="*/ 105352 w 107116"/>
                <a:gd name="connsiteY8" fmla="*/ 78357 h 136441"/>
                <a:gd name="connsiteX9" fmla="*/ 107007 w 107116"/>
                <a:gd name="connsiteY9" fmla="*/ 75407 h 136441"/>
                <a:gd name="connsiteX10" fmla="*/ 23243 w 107116"/>
                <a:gd name="connsiteY10" fmla="*/ 126572 h 136441"/>
                <a:gd name="connsiteX11" fmla="*/ 34037 w 107116"/>
                <a:gd name="connsiteY11" fmla="*/ 9705 h 136441"/>
                <a:gd name="connsiteX12" fmla="*/ 96788 w 107116"/>
                <a:gd name="connsiteY12" fmla="*/ 74471 h 13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16" h="136441">
                  <a:moveTo>
                    <a:pt x="107007" y="75407"/>
                  </a:moveTo>
                  <a:cubicBezTo>
                    <a:pt x="107136" y="74227"/>
                    <a:pt x="106712" y="73061"/>
                    <a:pt x="105855" y="72241"/>
                  </a:cubicBezTo>
                  <a:lnTo>
                    <a:pt x="36988" y="1142"/>
                  </a:lnTo>
                  <a:cubicBezTo>
                    <a:pt x="36268" y="350"/>
                    <a:pt x="35246" y="-96"/>
                    <a:pt x="34181" y="-82"/>
                  </a:cubicBezTo>
                  <a:cubicBezTo>
                    <a:pt x="33116" y="-110"/>
                    <a:pt x="32087" y="278"/>
                    <a:pt x="31303" y="998"/>
                  </a:cubicBezTo>
                  <a:cubicBezTo>
                    <a:pt x="-5269" y="36367"/>
                    <a:pt x="-10529" y="93146"/>
                    <a:pt x="18925" y="134632"/>
                  </a:cubicBezTo>
                  <a:cubicBezTo>
                    <a:pt x="19688" y="135704"/>
                    <a:pt x="20919" y="136345"/>
                    <a:pt x="22235" y="136359"/>
                  </a:cubicBezTo>
                  <a:cubicBezTo>
                    <a:pt x="23063" y="136337"/>
                    <a:pt x="23869" y="136064"/>
                    <a:pt x="24538" y="135567"/>
                  </a:cubicBezTo>
                  <a:lnTo>
                    <a:pt x="105352" y="78357"/>
                  </a:lnTo>
                  <a:cubicBezTo>
                    <a:pt x="106309" y="77667"/>
                    <a:pt x="106914" y="76587"/>
                    <a:pt x="107007" y="75407"/>
                  </a:cubicBezTo>
                  <a:close/>
                  <a:moveTo>
                    <a:pt x="23243" y="126572"/>
                  </a:moveTo>
                  <a:cubicBezTo>
                    <a:pt x="-584" y="89799"/>
                    <a:pt x="3878" y="41491"/>
                    <a:pt x="34037" y="9705"/>
                  </a:cubicBezTo>
                  <a:lnTo>
                    <a:pt x="96788" y="74471"/>
                  </a:lnTo>
                  <a:close/>
                </a:path>
              </a:pathLst>
            </a:custGeom>
            <a:grpFill/>
            <a:ln w="7189" cap="flat">
              <a:noFill/>
              <a:prstDash val="solid"/>
              <a:miter/>
            </a:ln>
          </p:spPr>
          <p:txBody>
            <a:bodyPr rtlCol="0" anchor="ctr">
              <a:spAutoFit/>
            </a:bodyPr>
            <a:lstStyle/>
            <a:p>
              <a:endParaRPr lang="zh-CN" altLang="en-US"/>
            </a:p>
          </p:txBody>
        </p:sp>
        <p:sp>
          <p:nvSpPr>
            <p:cNvPr id="320" name="任意多边形: 形状 319"/>
            <p:cNvSpPr/>
            <p:nvPr/>
          </p:nvSpPr>
          <p:spPr>
            <a:xfrm>
              <a:off x="6937100" y="2399580"/>
              <a:ext cx="191013" cy="209625"/>
            </a:xfrm>
            <a:custGeom>
              <a:avLst/>
              <a:gdLst>
                <a:gd name="connsiteX0" fmla="*/ 190751 w 191013"/>
                <a:gd name="connsiteY0" fmla="*/ 91021 h 209625"/>
                <a:gd name="connsiteX1" fmla="*/ 189959 w 191013"/>
                <a:gd name="connsiteY1" fmla="*/ 86056 h 209625"/>
                <a:gd name="connsiteX2" fmla="*/ 189959 w 191013"/>
                <a:gd name="connsiteY2" fmla="*/ 86056 h 209625"/>
                <a:gd name="connsiteX3" fmla="*/ 187441 w 191013"/>
                <a:gd name="connsiteY3" fmla="*/ 75477 h 209625"/>
                <a:gd name="connsiteX4" fmla="*/ 186074 w 191013"/>
                <a:gd name="connsiteY4" fmla="*/ 71087 h 209625"/>
                <a:gd name="connsiteX5" fmla="*/ 182404 w 191013"/>
                <a:gd name="connsiteY5" fmla="*/ 61804 h 209625"/>
                <a:gd name="connsiteX6" fmla="*/ 180532 w 191013"/>
                <a:gd name="connsiteY6" fmla="*/ 57846 h 209625"/>
                <a:gd name="connsiteX7" fmla="*/ 175855 w 191013"/>
                <a:gd name="connsiteY7" fmla="*/ 49499 h 209625"/>
                <a:gd name="connsiteX8" fmla="*/ 173552 w 191013"/>
                <a:gd name="connsiteY8" fmla="*/ 45973 h 209625"/>
                <a:gd name="connsiteX9" fmla="*/ 167363 w 191013"/>
                <a:gd name="connsiteY9" fmla="*/ 37769 h 209625"/>
                <a:gd name="connsiteX10" fmla="*/ 164701 w 191013"/>
                <a:gd name="connsiteY10" fmla="*/ 34603 h 209625"/>
                <a:gd name="connsiteX11" fmla="*/ 158224 w 191013"/>
                <a:gd name="connsiteY11" fmla="*/ 28054 h 209625"/>
                <a:gd name="connsiteX12" fmla="*/ 155130 w 191013"/>
                <a:gd name="connsiteY12" fmla="*/ 25320 h 209625"/>
                <a:gd name="connsiteX13" fmla="*/ 147934 w 191013"/>
                <a:gd name="connsiteY13" fmla="*/ 19635 h 209625"/>
                <a:gd name="connsiteX14" fmla="*/ 144551 w 191013"/>
                <a:gd name="connsiteY14" fmla="*/ 17260 h 209625"/>
                <a:gd name="connsiteX15" fmla="*/ 136420 w 191013"/>
                <a:gd name="connsiteY15" fmla="*/ 12366 h 209625"/>
                <a:gd name="connsiteX16" fmla="*/ 132606 w 191013"/>
                <a:gd name="connsiteY16" fmla="*/ 10423 h 209625"/>
                <a:gd name="connsiteX17" fmla="*/ 122387 w 191013"/>
                <a:gd name="connsiteY17" fmla="*/ 6106 h 209625"/>
                <a:gd name="connsiteX18" fmla="*/ 118069 w 191013"/>
                <a:gd name="connsiteY18" fmla="*/ 4594 h 209625"/>
                <a:gd name="connsiteX19" fmla="*/ 107707 w 191013"/>
                <a:gd name="connsiteY19" fmla="*/ 1932 h 209625"/>
                <a:gd name="connsiteX20" fmla="*/ 102813 w 191013"/>
                <a:gd name="connsiteY20" fmla="*/ 1068 h 209625"/>
                <a:gd name="connsiteX21" fmla="*/ 90939 w 191013"/>
                <a:gd name="connsiteY21" fmla="*/ -83 h 209625"/>
                <a:gd name="connsiteX22" fmla="*/ 86694 w 191013"/>
                <a:gd name="connsiteY22" fmla="*/ -83 h 209625"/>
                <a:gd name="connsiteX23" fmla="*/ 80721 w 191013"/>
                <a:gd name="connsiteY23" fmla="*/ 5890 h 209625"/>
                <a:gd name="connsiteX24" fmla="*/ 80721 w 191013"/>
                <a:gd name="connsiteY24" fmla="*/ 101816 h 209625"/>
                <a:gd name="connsiteX25" fmla="*/ 2498 w 191013"/>
                <a:gd name="connsiteY25" fmla="*/ 157298 h 209625"/>
                <a:gd name="connsiteX26" fmla="*/ -21 w 191013"/>
                <a:gd name="connsiteY26" fmla="*/ 161184 h 209625"/>
                <a:gd name="connsiteX27" fmla="*/ 1059 w 191013"/>
                <a:gd name="connsiteY27" fmla="*/ 165646 h 209625"/>
                <a:gd name="connsiteX28" fmla="*/ 1059 w 191013"/>
                <a:gd name="connsiteY28" fmla="*/ 166222 h 209625"/>
                <a:gd name="connsiteX29" fmla="*/ 6816 w 191013"/>
                <a:gd name="connsiteY29" fmla="*/ 173418 h 209625"/>
                <a:gd name="connsiteX30" fmla="*/ 9550 w 191013"/>
                <a:gd name="connsiteY30" fmla="*/ 176440 h 209625"/>
                <a:gd name="connsiteX31" fmla="*/ 16099 w 191013"/>
                <a:gd name="connsiteY31" fmla="*/ 182917 h 209625"/>
                <a:gd name="connsiteX32" fmla="*/ 19265 w 191013"/>
                <a:gd name="connsiteY32" fmla="*/ 185579 h 209625"/>
                <a:gd name="connsiteX33" fmla="*/ 27469 w 191013"/>
                <a:gd name="connsiteY33" fmla="*/ 191840 h 209625"/>
                <a:gd name="connsiteX34" fmla="*/ 30419 w 191013"/>
                <a:gd name="connsiteY34" fmla="*/ 193711 h 209625"/>
                <a:gd name="connsiteX35" fmla="*/ 30995 w 191013"/>
                <a:gd name="connsiteY35" fmla="*/ 193711 h 209625"/>
                <a:gd name="connsiteX36" fmla="*/ 39343 w 191013"/>
                <a:gd name="connsiteY36" fmla="*/ 198389 h 209625"/>
                <a:gd name="connsiteX37" fmla="*/ 43228 w 191013"/>
                <a:gd name="connsiteY37" fmla="*/ 200260 h 209625"/>
                <a:gd name="connsiteX38" fmla="*/ 52655 w 191013"/>
                <a:gd name="connsiteY38" fmla="*/ 203930 h 209625"/>
                <a:gd name="connsiteX39" fmla="*/ 56973 w 191013"/>
                <a:gd name="connsiteY39" fmla="*/ 205297 h 209625"/>
                <a:gd name="connsiteX40" fmla="*/ 67552 w 191013"/>
                <a:gd name="connsiteY40" fmla="*/ 207816 h 209625"/>
                <a:gd name="connsiteX41" fmla="*/ 72517 w 191013"/>
                <a:gd name="connsiteY41" fmla="*/ 208607 h 209625"/>
                <a:gd name="connsiteX42" fmla="*/ 85974 w 191013"/>
                <a:gd name="connsiteY42" fmla="*/ 209543 h 209625"/>
                <a:gd name="connsiteX43" fmla="*/ 85974 w 191013"/>
                <a:gd name="connsiteY43" fmla="*/ 209543 h 209625"/>
                <a:gd name="connsiteX44" fmla="*/ 91659 w 191013"/>
                <a:gd name="connsiteY44" fmla="*/ 209543 h 209625"/>
                <a:gd name="connsiteX45" fmla="*/ 106556 w 191013"/>
                <a:gd name="connsiteY45" fmla="*/ 207672 h 209625"/>
                <a:gd name="connsiteX46" fmla="*/ 114183 w 191013"/>
                <a:gd name="connsiteY46" fmla="*/ 205801 h 209625"/>
                <a:gd name="connsiteX47" fmla="*/ 135772 w 191013"/>
                <a:gd name="connsiteY47" fmla="*/ 197021 h 209625"/>
                <a:gd name="connsiteX48" fmla="*/ 164557 w 191013"/>
                <a:gd name="connsiteY48" fmla="*/ 174065 h 209625"/>
                <a:gd name="connsiteX49" fmla="*/ 186937 w 191013"/>
                <a:gd name="connsiteY49" fmla="*/ 132831 h 209625"/>
                <a:gd name="connsiteX50" fmla="*/ 188808 w 191013"/>
                <a:gd name="connsiteY50" fmla="*/ 125203 h 209625"/>
                <a:gd name="connsiteX51" fmla="*/ 190679 w 191013"/>
                <a:gd name="connsiteY51" fmla="*/ 110307 h 209625"/>
                <a:gd name="connsiteX52" fmla="*/ 190679 w 191013"/>
                <a:gd name="connsiteY52" fmla="*/ 104622 h 209625"/>
                <a:gd name="connsiteX53" fmla="*/ 190679 w 191013"/>
                <a:gd name="connsiteY53" fmla="*/ 104622 h 209625"/>
                <a:gd name="connsiteX54" fmla="*/ 190751 w 191013"/>
                <a:gd name="connsiteY54" fmla="*/ 91021 h 209625"/>
                <a:gd name="connsiteX55" fmla="*/ 183555 w 191013"/>
                <a:gd name="connsiteY55" fmla="*/ 110091 h 209625"/>
                <a:gd name="connsiteX56" fmla="*/ 181828 w 191013"/>
                <a:gd name="connsiteY56" fmla="*/ 123836 h 209625"/>
                <a:gd name="connsiteX57" fmla="*/ 180173 w 191013"/>
                <a:gd name="connsiteY57" fmla="*/ 131032 h 209625"/>
                <a:gd name="connsiteX58" fmla="*/ 172041 w 191013"/>
                <a:gd name="connsiteY58" fmla="*/ 151181 h 209625"/>
                <a:gd name="connsiteX59" fmla="*/ 150452 w 191013"/>
                <a:gd name="connsiteY59" fmla="*/ 177736 h 209625"/>
                <a:gd name="connsiteX60" fmla="*/ 132534 w 191013"/>
                <a:gd name="connsiteY60" fmla="*/ 190257 h 209625"/>
                <a:gd name="connsiteX61" fmla="*/ 112384 w 191013"/>
                <a:gd name="connsiteY61" fmla="*/ 198389 h 209625"/>
                <a:gd name="connsiteX62" fmla="*/ 105188 w 191013"/>
                <a:gd name="connsiteY62" fmla="*/ 200044 h 209625"/>
                <a:gd name="connsiteX63" fmla="*/ 91443 w 191013"/>
                <a:gd name="connsiteY63" fmla="*/ 201843 h 209625"/>
                <a:gd name="connsiteX64" fmla="*/ 86190 w 191013"/>
                <a:gd name="connsiteY64" fmla="*/ 201843 h 209625"/>
                <a:gd name="connsiteX65" fmla="*/ 86190 w 191013"/>
                <a:gd name="connsiteY65" fmla="*/ 201843 h 209625"/>
                <a:gd name="connsiteX66" fmla="*/ 73669 w 191013"/>
                <a:gd name="connsiteY66" fmla="*/ 200979 h 209625"/>
                <a:gd name="connsiteX67" fmla="*/ 69063 w 191013"/>
                <a:gd name="connsiteY67" fmla="*/ 200332 h 209625"/>
                <a:gd name="connsiteX68" fmla="*/ 59348 w 191013"/>
                <a:gd name="connsiteY68" fmla="*/ 197957 h 209625"/>
                <a:gd name="connsiteX69" fmla="*/ 55318 w 191013"/>
                <a:gd name="connsiteY69" fmla="*/ 196662 h 209625"/>
                <a:gd name="connsiteX70" fmla="*/ 46683 w 191013"/>
                <a:gd name="connsiteY70" fmla="*/ 193279 h 209625"/>
                <a:gd name="connsiteX71" fmla="*/ 43085 w 191013"/>
                <a:gd name="connsiteY71" fmla="*/ 191552 h 209625"/>
                <a:gd name="connsiteX72" fmla="*/ 35385 w 191013"/>
                <a:gd name="connsiteY72" fmla="*/ 187235 h 209625"/>
                <a:gd name="connsiteX73" fmla="*/ 34737 w 191013"/>
                <a:gd name="connsiteY73" fmla="*/ 186875 h 209625"/>
                <a:gd name="connsiteX74" fmla="*/ 32074 w 191013"/>
                <a:gd name="connsiteY74" fmla="*/ 185148 h 209625"/>
                <a:gd name="connsiteX75" fmla="*/ 24518 w 191013"/>
                <a:gd name="connsiteY75" fmla="*/ 179391 h 209625"/>
                <a:gd name="connsiteX76" fmla="*/ 21640 w 191013"/>
                <a:gd name="connsiteY76" fmla="*/ 176944 h 209625"/>
                <a:gd name="connsiteX77" fmla="*/ 15523 w 191013"/>
                <a:gd name="connsiteY77" fmla="*/ 170971 h 209625"/>
                <a:gd name="connsiteX78" fmla="*/ 13005 w 191013"/>
                <a:gd name="connsiteY78" fmla="*/ 168164 h 209625"/>
                <a:gd name="connsiteX79" fmla="*/ 8615 w 191013"/>
                <a:gd name="connsiteY79" fmla="*/ 162695 h 209625"/>
                <a:gd name="connsiteX80" fmla="*/ 86766 w 191013"/>
                <a:gd name="connsiteY80" fmla="*/ 107213 h 209625"/>
                <a:gd name="connsiteX81" fmla="*/ 88493 w 191013"/>
                <a:gd name="connsiteY81" fmla="*/ 103902 h 209625"/>
                <a:gd name="connsiteX82" fmla="*/ 88493 w 191013"/>
                <a:gd name="connsiteY82" fmla="*/ 7977 h 209625"/>
                <a:gd name="connsiteX83" fmla="*/ 90292 w 191013"/>
                <a:gd name="connsiteY83" fmla="*/ 7977 h 209625"/>
                <a:gd name="connsiteX84" fmla="*/ 101302 w 191013"/>
                <a:gd name="connsiteY84" fmla="*/ 8984 h 209625"/>
                <a:gd name="connsiteX85" fmla="*/ 105836 w 191013"/>
                <a:gd name="connsiteY85" fmla="*/ 9848 h 209625"/>
                <a:gd name="connsiteX86" fmla="*/ 115407 w 191013"/>
                <a:gd name="connsiteY86" fmla="*/ 12294 h 209625"/>
                <a:gd name="connsiteX87" fmla="*/ 119365 w 191013"/>
                <a:gd name="connsiteY87" fmla="*/ 13662 h 209625"/>
                <a:gd name="connsiteX88" fmla="*/ 128720 w 191013"/>
                <a:gd name="connsiteY88" fmla="*/ 17620 h 209625"/>
                <a:gd name="connsiteX89" fmla="*/ 132246 w 191013"/>
                <a:gd name="connsiteY89" fmla="*/ 19419 h 209625"/>
                <a:gd name="connsiteX90" fmla="*/ 139442 w 191013"/>
                <a:gd name="connsiteY90" fmla="*/ 23952 h 209625"/>
                <a:gd name="connsiteX91" fmla="*/ 142537 w 191013"/>
                <a:gd name="connsiteY91" fmla="*/ 26111 h 209625"/>
                <a:gd name="connsiteX92" fmla="*/ 149301 w 191013"/>
                <a:gd name="connsiteY92" fmla="*/ 31436 h 209625"/>
                <a:gd name="connsiteX93" fmla="*/ 152107 w 191013"/>
                <a:gd name="connsiteY93" fmla="*/ 33955 h 209625"/>
                <a:gd name="connsiteX94" fmla="*/ 158080 w 191013"/>
                <a:gd name="connsiteY94" fmla="*/ 40000 h 209625"/>
                <a:gd name="connsiteX95" fmla="*/ 160527 w 191013"/>
                <a:gd name="connsiteY95" fmla="*/ 42878 h 209625"/>
                <a:gd name="connsiteX96" fmla="*/ 166284 w 191013"/>
                <a:gd name="connsiteY96" fmla="*/ 50506 h 209625"/>
                <a:gd name="connsiteX97" fmla="*/ 168371 w 191013"/>
                <a:gd name="connsiteY97" fmla="*/ 53673 h 209625"/>
                <a:gd name="connsiteX98" fmla="*/ 172688 w 191013"/>
                <a:gd name="connsiteY98" fmla="*/ 61445 h 209625"/>
                <a:gd name="connsiteX99" fmla="*/ 174416 w 191013"/>
                <a:gd name="connsiteY99" fmla="*/ 65043 h 209625"/>
                <a:gd name="connsiteX100" fmla="*/ 177798 w 191013"/>
                <a:gd name="connsiteY100" fmla="*/ 73606 h 209625"/>
                <a:gd name="connsiteX101" fmla="*/ 179093 w 191013"/>
                <a:gd name="connsiteY101" fmla="*/ 77708 h 209625"/>
                <a:gd name="connsiteX102" fmla="*/ 181396 w 191013"/>
                <a:gd name="connsiteY102" fmla="*/ 87423 h 209625"/>
                <a:gd name="connsiteX103" fmla="*/ 182116 w 191013"/>
                <a:gd name="connsiteY103" fmla="*/ 92029 h 209625"/>
                <a:gd name="connsiteX104" fmla="*/ 182979 w 191013"/>
                <a:gd name="connsiteY104" fmla="*/ 104550 h 209625"/>
                <a:gd name="connsiteX105" fmla="*/ 182979 w 191013"/>
                <a:gd name="connsiteY105" fmla="*/ 104550 h 209625"/>
                <a:gd name="connsiteX106" fmla="*/ 183411 w 191013"/>
                <a:gd name="connsiteY106" fmla="*/ 110091 h 2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91013" h="209625">
                  <a:moveTo>
                    <a:pt x="190751" y="91021"/>
                  </a:moveTo>
                  <a:cubicBezTo>
                    <a:pt x="190751" y="89366"/>
                    <a:pt x="190247" y="87711"/>
                    <a:pt x="189959" y="86056"/>
                  </a:cubicBezTo>
                  <a:lnTo>
                    <a:pt x="189959" y="86056"/>
                  </a:lnTo>
                  <a:cubicBezTo>
                    <a:pt x="189326" y="82486"/>
                    <a:pt x="188484" y="78953"/>
                    <a:pt x="187441" y="75477"/>
                  </a:cubicBezTo>
                  <a:cubicBezTo>
                    <a:pt x="187441" y="74038"/>
                    <a:pt x="186577" y="72527"/>
                    <a:pt x="186074" y="71087"/>
                  </a:cubicBezTo>
                  <a:cubicBezTo>
                    <a:pt x="184973" y="67921"/>
                    <a:pt x="183749" y="64827"/>
                    <a:pt x="182404" y="61804"/>
                  </a:cubicBezTo>
                  <a:cubicBezTo>
                    <a:pt x="181828" y="60437"/>
                    <a:pt x="181180" y="59142"/>
                    <a:pt x="180532" y="57846"/>
                  </a:cubicBezTo>
                  <a:cubicBezTo>
                    <a:pt x="179093" y="55040"/>
                    <a:pt x="177510" y="52233"/>
                    <a:pt x="175855" y="49499"/>
                  </a:cubicBezTo>
                  <a:cubicBezTo>
                    <a:pt x="175135" y="48276"/>
                    <a:pt x="174344" y="47124"/>
                    <a:pt x="173552" y="45973"/>
                  </a:cubicBezTo>
                  <a:cubicBezTo>
                    <a:pt x="171638" y="43130"/>
                    <a:pt x="169566" y="40396"/>
                    <a:pt x="167363" y="37769"/>
                  </a:cubicBezTo>
                  <a:lnTo>
                    <a:pt x="164701" y="34603"/>
                  </a:lnTo>
                  <a:cubicBezTo>
                    <a:pt x="162614" y="32372"/>
                    <a:pt x="160455" y="30213"/>
                    <a:pt x="158224" y="28054"/>
                  </a:cubicBezTo>
                  <a:lnTo>
                    <a:pt x="155130" y="25320"/>
                  </a:lnTo>
                  <a:cubicBezTo>
                    <a:pt x="152841" y="23290"/>
                    <a:pt x="150438" y="21390"/>
                    <a:pt x="147934" y="19635"/>
                  </a:cubicBezTo>
                  <a:cubicBezTo>
                    <a:pt x="146854" y="18778"/>
                    <a:pt x="145725" y="17987"/>
                    <a:pt x="144551" y="17260"/>
                  </a:cubicBezTo>
                  <a:cubicBezTo>
                    <a:pt x="141817" y="15461"/>
                    <a:pt x="139082" y="13806"/>
                    <a:pt x="136420" y="12366"/>
                  </a:cubicBezTo>
                  <a:lnTo>
                    <a:pt x="132606" y="10423"/>
                  </a:lnTo>
                  <a:cubicBezTo>
                    <a:pt x="129288" y="8775"/>
                    <a:pt x="125877" y="7336"/>
                    <a:pt x="122387" y="6106"/>
                  </a:cubicBezTo>
                  <a:lnTo>
                    <a:pt x="118069" y="4594"/>
                  </a:lnTo>
                  <a:cubicBezTo>
                    <a:pt x="114687" y="3587"/>
                    <a:pt x="110873" y="2651"/>
                    <a:pt x="107707" y="1932"/>
                  </a:cubicBezTo>
                  <a:cubicBezTo>
                    <a:pt x="106123" y="1932"/>
                    <a:pt x="104468" y="1284"/>
                    <a:pt x="102813" y="1068"/>
                  </a:cubicBezTo>
                  <a:cubicBezTo>
                    <a:pt x="98884" y="464"/>
                    <a:pt x="94919" y="75"/>
                    <a:pt x="90939" y="-83"/>
                  </a:cubicBezTo>
                  <a:lnTo>
                    <a:pt x="86694" y="-83"/>
                  </a:lnTo>
                  <a:cubicBezTo>
                    <a:pt x="83398" y="-83"/>
                    <a:pt x="80721" y="2594"/>
                    <a:pt x="80721" y="5890"/>
                  </a:cubicBezTo>
                  <a:lnTo>
                    <a:pt x="80721" y="101816"/>
                  </a:lnTo>
                  <a:lnTo>
                    <a:pt x="2498" y="157298"/>
                  </a:lnTo>
                  <a:cubicBezTo>
                    <a:pt x="1174" y="158205"/>
                    <a:pt x="267" y="159608"/>
                    <a:pt x="-21" y="161184"/>
                  </a:cubicBezTo>
                  <a:cubicBezTo>
                    <a:pt x="-251" y="162753"/>
                    <a:pt x="131" y="164358"/>
                    <a:pt x="1059" y="165646"/>
                  </a:cubicBezTo>
                  <a:lnTo>
                    <a:pt x="1059" y="166222"/>
                  </a:lnTo>
                  <a:cubicBezTo>
                    <a:pt x="2786" y="168596"/>
                    <a:pt x="4657" y="170971"/>
                    <a:pt x="6816" y="173418"/>
                  </a:cubicBezTo>
                  <a:lnTo>
                    <a:pt x="9550" y="176440"/>
                  </a:lnTo>
                  <a:cubicBezTo>
                    <a:pt x="11565" y="178599"/>
                    <a:pt x="13796" y="180758"/>
                    <a:pt x="16099" y="182917"/>
                  </a:cubicBezTo>
                  <a:lnTo>
                    <a:pt x="19265" y="185579"/>
                  </a:lnTo>
                  <a:cubicBezTo>
                    <a:pt x="22144" y="187954"/>
                    <a:pt x="24806" y="190041"/>
                    <a:pt x="27469" y="191840"/>
                  </a:cubicBezTo>
                  <a:lnTo>
                    <a:pt x="30419" y="193711"/>
                  </a:lnTo>
                  <a:lnTo>
                    <a:pt x="30995" y="193711"/>
                  </a:lnTo>
                  <a:cubicBezTo>
                    <a:pt x="33729" y="195366"/>
                    <a:pt x="36536" y="196949"/>
                    <a:pt x="39343" y="198389"/>
                  </a:cubicBezTo>
                  <a:lnTo>
                    <a:pt x="43228" y="200260"/>
                  </a:lnTo>
                  <a:cubicBezTo>
                    <a:pt x="46309" y="201641"/>
                    <a:pt x="49453" y="202865"/>
                    <a:pt x="52655" y="203930"/>
                  </a:cubicBezTo>
                  <a:lnTo>
                    <a:pt x="56973" y="205297"/>
                  </a:lnTo>
                  <a:cubicBezTo>
                    <a:pt x="60442" y="206348"/>
                    <a:pt x="63975" y="207190"/>
                    <a:pt x="67552" y="207816"/>
                  </a:cubicBezTo>
                  <a:cubicBezTo>
                    <a:pt x="69207" y="208176"/>
                    <a:pt x="70862" y="208392"/>
                    <a:pt x="72517" y="208607"/>
                  </a:cubicBezTo>
                  <a:cubicBezTo>
                    <a:pt x="76972" y="209233"/>
                    <a:pt x="81469" y="209543"/>
                    <a:pt x="85974" y="209543"/>
                  </a:cubicBezTo>
                  <a:lnTo>
                    <a:pt x="85974" y="209543"/>
                  </a:lnTo>
                  <a:lnTo>
                    <a:pt x="91659" y="209543"/>
                  </a:lnTo>
                  <a:cubicBezTo>
                    <a:pt x="96661" y="209277"/>
                    <a:pt x="101640" y="208650"/>
                    <a:pt x="106556" y="207672"/>
                  </a:cubicBezTo>
                  <a:cubicBezTo>
                    <a:pt x="109002" y="207168"/>
                    <a:pt x="111520" y="206592"/>
                    <a:pt x="114183" y="205801"/>
                  </a:cubicBezTo>
                  <a:cubicBezTo>
                    <a:pt x="121696" y="203721"/>
                    <a:pt x="128943" y="200771"/>
                    <a:pt x="135772" y="197021"/>
                  </a:cubicBezTo>
                  <a:cubicBezTo>
                    <a:pt x="146595" y="191049"/>
                    <a:pt x="156332" y="183291"/>
                    <a:pt x="164557" y="174065"/>
                  </a:cubicBezTo>
                  <a:cubicBezTo>
                    <a:pt x="175107" y="162235"/>
                    <a:pt x="182763" y="148123"/>
                    <a:pt x="186937" y="132831"/>
                  </a:cubicBezTo>
                  <a:cubicBezTo>
                    <a:pt x="187729" y="130097"/>
                    <a:pt x="188304" y="127650"/>
                    <a:pt x="188808" y="125203"/>
                  </a:cubicBezTo>
                  <a:cubicBezTo>
                    <a:pt x="189758" y="120281"/>
                    <a:pt x="190377" y="115308"/>
                    <a:pt x="190679" y="110307"/>
                  </a:cubicBezTo>
                  <a:cubicBezTo>
                    <a:pt x="190679" y="108436"/>
                    <a:pt x="190679" y="106565"/>
                    <a:pt x="190679" y="104622"/>
                  </a:cubicBezTo>
                  <a:lnTo>
                    <a:pt x="190679" y="104622"/>
                  </a:lnTo>
                  <a:cubicBezTo>
                    <a:pt x="190982" y="100096"/>
                    <a:pt x="191010" y="95555"/>
                    <a:pt x="190751" y="91021"/>
                  </a:cubicBezTo>
                  <a:close/>
                  <a:moveTo>
                    <a:pt x="183555" y="110091"/>
                  </a:moveTo>
                  <a:cubicBezTo>
                    <a:pt x="183339" y="114711"/>
                    <a:pt x="182763" y="119310"/>
                    <a:pt x="181828" y="123836"/>
                  </a:cubicBezTo>
                  <a:cubicBezTo>
                    <a:pt x="181396" y="126067"/>
                    <a:pt x="180820" y="128369"/>
                    <a:pt x="180173" y="131032"/>
                  </a:cubicBezTo>
                  <a:cubicBezTo>
                    <a:pt x="178179" y="138020"/>
                    <a:pt x="175459" y="144770"/>
                    <a:pt x="172041" y="151181"/>
                  </a:cubicBezTo>
                  <a:cubicBezTo>
                    <a:pt x="166385" y="161184"/>
                    <a:pt x="159088" y="170158"/>
                    <a:pt x="150452" y="177736"/>
                  </a:cubicBezTo>
                  <a:cubicBezTo>
                    <a:pt x="144962" y="182557"/>
                    <a:pt x="138953" y="186760"/>
                    <a:pt x="132534" y="190257"/>
                  </a:cubicBezTo>
                  <a:cubicBezTo>
                    <a:pt x="126158" y="193747"/>
                    <a:pt x="119394" y="196475"/>
                    <a:pt x="112384" y="198389"/>
                  </a:cubicBezTo>
                  <a:cubicBezTo>
                    <a:pt x="109938" y="199036"/>
                    <a:pt x="107635" y="199612"/>
                    <a:pt x="105188" y="200044"/>
                  </a:cubicBezTo>
                  <a:cubicBezTo>
                    <a:pt x="100655" y="200958"/>
                    <a:pt x="96063" y="201562"/>
                    <a:pt x="91443" y="201843"/>
                  </a:cubicBezTo>
                  <a:lnTo>
                    <a:pt x="86190" y="201843"/>
                  </a:lnTo>
                  <a:lnTo>
                    <a:pt x="86190" y="201843"/>
                  </a:lnTo>
                  <a:cubicBezTo>
                    <a:pt x="82002" y="201843"/>
                    <a:pt x="77821" y="201548"/>
                    <a:pt x="73669" y="200979"/>
                  </a:cubicBezTo>
                  <a:lnTo>
                    <a:pt x="69063" y="200332"/>
                  </a:lnTo>
                  <a:cubicBezTo>
                    <a:pt x="65782" y="199720"/>
                    <a:pt x="62543" y="198929"/>
                    <a:pt x="59348" y="197957"/>
                  </a:cubicBezTo>
                  <a:cubicBezTo>
                    <a:pt x="57981" y="197604"/>
                    <a:pt x="56635" y="197165"/>
                    <a:pt x="55318" y="196662"/>
                  </a:cubicBezTo>
                  <a:cubicBezTo>
                    <a:pt x="52382" y="195697"/>
                    <a:pt x="49497" y="194567"/>
                    <a:pt x="46683" y="193279"/>
                  </a:cubicBezTo>
                  <a:cubicBezTo>
                    <a:pt x="45459" y="192776"/>
                    <a:pt x="44236" y="192128"/>
                    <a:pt x="43085" y="191552"/>
                  </a:cubicBezTo>
                  <a:cubicBezTo>
                    <a:pt x="40494" y="190257"/>
                    <a:pt x="37903" y="188818"/>
                    <a:pt x="35385" y="187235"/>
                  </a:cubicBezTo>
                  <a:lnTo>
                    <a:pt x="34737" y="186875"/>
                  </a:lnTo>
                  <a:lnTo>
                    <a:pt x="32074" y="185148"/>
                  </a:lnTo>
                  <a:cubicBezTo>
                    <a:pt x="29699" y="183492"/>
                    <a:pt x="27181" y="181622"/>
                    <a:pt x="24518" y="179391"/>
                  </a:cubicBezTo>
                  <a:lnTo>
                    <a:pt x="21640" y="176944"/>
                  </a:lnTo>
                  <a:cubicBezTo>
                    <a:pt x="19481" y="175001"/>
                    <a:pt x="17394" y="172986"/>
                    <a:pt x="15523" y="170971"/>
                  </a:cubicBezTo>
                  <a:lnTo>
                    <a:pt x="13005" y="168164"/>
                  </a:lnTo>
                  <a:cubicBezTo>
                    <a:pt x="11421" y="166294"/>
                    <a:pt x="9910" y="164423"/>
                    <a:pt x="8615" y="162695"/>
                  </a:cubicBezTo>
                  <a:lnTo>
                    <a:pt x="86766" y="107213"/>
                  </a:lnTo>
                  <a:cubicBezTo>
                    <a:pt x="87860" y="106464"/>
                    <a:pt x="88507" y="105227"/>
                    <a:pt x="88493" y="103902"/>
                  </a:cubicBezTo>
                  <a:lnTo>
                    <a:pt x="88493" y="7977"/>
                  </a:lnTo>
                  <a:lnTo>
                    <a:pt x="90292" y="7977"/>
                  </a:lnTo>
                  <a:cubicBezTo>
                    <a:pt x="93976" y="8128"/>
                    <a:pt x="97654" y="8459"/>
                    <a:pt x="101302" y="8984"/>
                  </a:cubicBezTo>
                  <a:lnTo>
                    <a:pt x="105836" y="9848"/>
                  </a:lnTo>
                  <a:cubicBezTo>
                    <a:pt x="109067" y="10488"/>
                    <a:pt x="112262" y="11301"/>
                    <a:pt x="115407" y="12294"/>
                  </a:cubicBezTo>
                  <a:lnTo>
                    <a:pt x="119365" y="13662"/>
                  </a:lnTo>
                  <a:cubicBezTo>
                    <a:pt x="122552" y="14799"/>
                    <a:pt x="125683" y="16123"/>
                    <a:pt x="128720" y="17620"/>
                  </a:cubicBezTo>
                  <a:lnTo>
                    <a:pt x="132246" y="19419"/>
                  </a:lnTo>
                  <a:cubicBezTo>
                    <a:pt x="134721" y="20807"/>
                    <a:pt x="137125" y="22319"/>
                    <a:pt x="139442" y="23952"/>
                  </a:cubicBezTo>
                  <a:cubicBezTo>
                    <a:pt x="140521" y="24600"/>
                    <a:pt x="141529" y="25391"/>
                    <a:pt x="142537" y="26111"/>
                  </a:cubicBezTo>
                  <a:cubicBezTo>
                    <a:pt x="144839" y="27766"/>
                    <a:pt x="147142" y="29565"/>
                    <a:pt x="149301" y="31436"/>
                  </a:cubicBezTo>
                  <a:lnTo>
                    <a:pt x="152107" y="33955"/>
                  </a:lnTo>
                  <a:cubicBezTo>
                    <a:pt x="154194" y="35898"/>
                    <a:pt x="156209" y="37913"/>
                    <a:pt x="158080" y="40000"/>
                  </a:cubicBezTo>
                  <a:cubicBezTo>
                    <a:pt x="158944" y="40935"/>
                    <a:pt x="159735" y="41871"/>
                    <a:pt x="160527" y="42878"/>
                  </a:cubicBezTo>
                  <a:cubicBezTo>
                    <a:pt x="162606" y="45296"/>
                    <a:pt x="164528" y="47844"/>
                    <a:pt x="166284" y="50506"/>
                  </a:cubicBezTo>
                  <a:cubicBezTo>
                    <a:pt x="167004" y="51514"/>
                    <a:pt x="167723" y="52593"/>
                    <a:pt x="168371" y="53673"/>
                  </a:cubicBezTo>
                  <a:cubicBezTo>
                    <a:pt x="169947" y="56184"/>
                    <a:pt x="171393" y="58775"/>
                    <a:pt x="172688" y="61445"/>
                  </a:cubicBezTo>
                  <a:cubicBezTo>
                    <a:pt x="173336" y="62610"/>
                    <a:pt x="173912" y="63812"/>
                    <a:pt x="174416" y="65043"/>
                  </a:cubicBezTo>
                  <a:cubicBezTo>
                    <a:pt x="175711" y="67828"/>
                    <a:pt x="176841" y="70685"/>
                    <a:pt x="177798" y="73606"/>
                  </a:cubicBezTo>
                  <a:cubicBezTo>
                    <a:pt x="178323" y="74952"/>
                    <a:pt x="178755" y="76319"/>
                    <a:pt x="179093" y="77708"/>
                  </a:cubicBezTo>
                  <a:cubicBezTo>
                    <a:pt x="180065" y="80896"/>
                    <a:pt x="180835" y="84141"/>
                    <a:pt x="181396" y="87423"/>
                  </a:cubicBezTo>
                  <a:cubicBezTo>
                    <a:pt x="181396" y="88934"/>
                    <a:pt x="181900" y="90517"/>
                    <a:pt x="182116" y="92029"/>
                  </a:cubicBezTo>
                  <a:cubicBezTo>
                    <a:pt x="182684" y="96181"/>
                    <a:pt x="182972" y="100362"/>
                    <a:pt x="182979" y="104550"/>
                  </a:cubicBezTo>
                  <a:lnTo>
                    <a:pt x="182979" y="104550"/>
                  </a:lnTo>
                  <a:cubicBezTo>
                    <a:pt x="183555" y="106637"/>
                    <a:pt x="183555" y="108364"/>
                    <a:pt x="183411" y="110091"/>
                  </a:cubicBezTo>
                  <a:close/>
                </a:path>
              </a:pathLst>
            </a:custGeom>
            <a:grpFill/>
            <a:ln w="7189" cap="flat">
              <a:noFill/>
              <a:prstDash val="solid"/>
              <a:miter/>
            </a:ln>
          </p:spPr>
          <p:txBody>
            <a:bodyPr rtlCol="0" anchor="ctr">
              <a:spAutoFit/>
            </a:bodyPr>
            <a:lstStyle/>
            <a:p>
              <a:endParaRPr lang="zh-CN" altLang="en-US"/>
            </a:p>
          </p:txBody>
        </p:sp>
      </p:grpSp>
      <p:pic>
        <p:nvPicPr>
          <p:cNvPr id="321" name="图片 320" descr="图片包含 监控, 室内, 黑暗, 灯光&#10;&#10;描述已自动生成"/>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52788" y="1848365"/>
            <a:ext cx="2276702" cy="2498291"/>
          </a:xfrm>
          <a:prstGeom prst="rect">
            <a:avLst/>
          </a:prstGeom>
        </p:spPr>
      </p:pic>
      <p:sp>
        <p:nvSpPr>
          <p:cNvPr id="7" name="文本框 6"/>
          <p:cNvSpPr txBox="1"/>
          <p:nvPr/>
        </p:nvSpPr>
        <p:spPr>
          <a:xfrm>
            <a:off x="127000" y="2474595"/>
            <a:ext cx="3639185" cy="3635375"/>
          </a:xfrm>
          <a:prstGeom prst="rect">
            <a:avLst/>
          </a:prstGeom>
          <a:noFill/>
        </p:spPr>
        <p:txBody>
          <a:bodyPr wrap="square">
            <a:noAutofit/>
          </a:bodyPr>
          <a:lstStyle/>
          <a:p>
            <a:r>
              <a:rPr lang="zh-CN" altLang="en-US" sz="1400" dirty="0">
                <a:solidFill>
                  <a:schemeClr val="bg1"/>
                </a:solidFill>
                <a:latin typeface="+mn-ea"/>
                <a:cs typeface="+mn-ea"/>
              </a:rPr>
              <a:t>通过对开源社区数据（如项目的活跃度、社区参与度、技术演进等）的时序分析，揭示项目在不同生命周期阶段的变化趋势和规律。利用 </a:t>
            </a:r>
            <a:r>
              <a:rPr lang="en-US" altLang="zh-CN" sz="1400" dirty="0">
                <a:solidFill>
                  <a:schemeClr val="bg1"/>
                </a:solidFill>
                <a:latin typeface="+mn-ea"/>
                <a:cs typeface="+mn-ea"/>
              </a:rPr>
              <a:t>ARIMA </a:t>
            </a:r>
            <a:r>
              <a:rPr lang="zh-CN" altLang="en-US" sz="1400" dirty="0">
                <a:solidFill>
                  <a:schemeClr val="bg1"/>
                </a:solidFill>
                <a:latin typeface="+mn-ea"/>
                <a:cs typeface="+mn-ea"/>
              </a:rPr>
              <a:t>和 </a:t>
            </a:r>
            <a:r>
              <a:rPr lang="en-US" altLang="zh-CN" sz="1400" dirty="0">
                <a:solidFill>
                  <a:schemeClr val="bg1"/>
                </a:solidFill>
                <a:latin typeface="+mn-ea"/>
                <a:cs typeface="+mn-ea"/>
              </a:rPr>
              <a:t>LSTM </a:t>
            </a:r>
            <a:r>
              <a:rPr lang="zh-CN" altLang="en-US" sz="1400" dirty="0">
                <a:solidFill>
                  <a:schemeClr val="bg1"/>
                </a:solidFill>
                <a:latin typeface="+mn-ea"/>
                <a:cs typeface="+mn-ea"/>
              </a:rPr>
              <a:t>等时间序列分析模型，预测开源项目未来的活动趋势，帮助项目团队提前识别潜在的发展风险和机遇。通过时序分析模型，为开源社区的项目管理者提供数据驱动的决策依据，帮助其优化开发计划和社区策略。</a:t>
            </a:r>
            <a:endParaRPr lang="zh-CN" altLang="en-US" sz="1400" dirty="0">
              <a:solidFill>
                <a:schemeClr val="bg1"/>
              </a:solidFill>
            </a:endParaRPr>
          </a:p>
          <a:p>
            <a:r>
              <a:rPr lang="zh-CN" altLang="en-US" sz="1400" dirty="0">
                <a:solidFill>
                  <a:schemeClr val="bg1"/>
                </a:solidFill>
              </a:rPr>
              <a:t>构建一套基于开源社区数据的项目评价指标体系，包括项目的活跃度、社区参与度、技术演进等多个维度。通过加权评分法和机器学习模型（如随机森林、支持向量机等）对开源项目进行综合评价，提供项目健康状况和未来发展潜力的量化评估。根据开源项目的历史数据和指标，探索不同指标之间的内在关联关系，为项目团队提供更有效的优化和管理策略。</a:t>
            </a:r>
          </a:p>
        </p:txBody>
      </p:sp>
      <p:sp>
        <p:nvSpPr>
          <p:cNvPr id="11" name="文本框 10"/>
          <p:cNvSpPr txBox="1"/>
          <p:nvPr/>
        </p:nvSpPr>
        <p:spPr>
          <a:xfrm>
            <a:off x="8499861" y="2606587"/>
            <a:ext cx="3490370" cy="3108543"/>
          </a:xfrm>
          <a:prstGeom prst="rect">
            <a:avLst/>
          </a:prstGeom>
          <a:noFill/>
        </p:spPr>
        <p:txBody>
          <a:bodyPr wrap="square">
            <a:spAutoFit/>
          </a:bodyPr>
          <a:lstStyle/>
          <a:p>
            <a:r>
              <a:rPr lang="zh-CN" altLang="en-US" sz="1400" dirty="0">
                <a:solidFill>
                  <a:schemeClr val="bg1"/>
                </a:solidFill>
              </a:rPr>
              <a:t>开发一个原型系统，能够自动化地采集开源项目数据，并基于构建的评价机制，对项目进行实时评价。通过可视化界面展示项目的活跃度、社区参与度等关键指标，帮助开发者和项目团队实时监控项目的健康状况。集成时序分析和预测功能，实现对项目未来趋势的预测，提供实时反馈和决策支持。通过构建的评价机制与系统，帮助开源项目团队更好地管理和优化项目，识别项目生命周期中的关键阶段，避免项目的衰退和资源浪费。为开源社区提供数据驱动的决策支持工具，帮助项目团队在激烈的竞争中保持活力，并在项目开发中做出更加科学的决策。</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剪去对角 14"/>
          <p:cNvSpPr/>
          <p:nvPr/>
        </p:nvSpPr>
        <p:spPr>
          <a:xfrm flipH="1">
            <a:off x="3037563" y="2116684"/>
            <a:ext cx="8633321" cy="2618293"/>
          </a:xfrm>
          <a:prstGeom prst="snip2DiagRect">
            <a:avLst/>
          </a:prstGeom>
          <a:no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任意多边形: 形状 15"/>
          <p:cNvSpPr/>
          <p:nvPr/>
        </p:nvSpPr>
        <p:spPr bwMode="auto">
          <a:xfrm>
            <a:off x="3037563" y="4382246"/>
            <a:ext cx="313531" cy="352729"/>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71819" cap="flat">
            <a:solidFill>
              <a:schemeClr val="accent1"/>
            </a:solidFill>
            <a:prstDash val="solid"/>
            <a:miter lim="800000"/>
          </a:ln>
          <a:effectLst/>
          <a:extLst>
            <a:ext uri="{909E8E84-426E-40DD-AFC4-6F175D3DCCD1}">
              <a14:hiddenFill xmlns:a14="http://schemas.microsoft.com/office/drawing/2010/main">
                <a:solidFill>
                  <a:srgbClr val="FFFFFF"/>
                </a:solidFill>
              </a14:hiddenFill>
            </a:ext>
          </a:extLst>
        </p:spPr>
        <p:txBody>
          <a:bodyPr vert="horz" wrap="square" lIns="159106" tIns="79553" rIns="159106" bIns="79553" numCol="1" anchor="t" anchorCtr="0" compatLnSpc="1">
            <a:spAutoFit/>
          </a:bodyPr>
          <a:lstStyle/>
          <a:p>
            <a:endParaRPr lang="zh-CN" altLang="en-US" sz="3130"/>
          </a:p>
        </p:txBody>
      </p:sp>
      <p:sp>
        <p:nvSpPr>
          <p:cNvPr id="17" name="任意多边形: 形状 16"/>
          <p:cNvSpPr/>
          <p:nvPr/>
        </p:nvSpPr>
        <p:spPr>
          <a:xfrm>
            <a:off x="10580517" y="3919269"/>
            <a:ext cx="1095546" cy="822046"/>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71819"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59106" tIns="79553" rIns="159106" bIns="79553" rtlCol="0" anchor="ctr">
            <a:spAutoFit/>
          </a:bodyPr>
          <a:lstStyle/>
          <a:p>
            <a:pPr algn="ctr"/>
            <a:endParaRPr lang="zh-CN" altLang="en-US" sz="3130"/>
          </a:p>
        </p:txBody>
      </p:sp>
      <p:sp>
        <p:nvSpPr>
          <p:cNvPr id="18" name="文本框 17"/>
          <p:cNvSpPr txBox="1"/>
          <p:nvPr/>
        </p:nvSpPr>
        <p:spPr>
          <a:xfrm>
            <a:off x="5915229" y="2822446"/>
            <a:ext cx="5241273" cy="1015663"/>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pPr algn="dist"/>
            <a:r>
              <a:rPr lang="zh-CN" altLang="en-US" sz="6600" dirty="0">
                <a:gradFill flip="none" rotWithShape="1">
                  <a:gsLst>
                    <a:gs pos="0">
                      <a:prstClr val="white"/>
                    </a:gs>
                    <a:gs pos="99000">
                      <a:schemeClr val="accent1">
                        <a:lumMod val="60000"/>
                        <a:lumOff val="40000"/>
                      </a:schemeClr>
                    </a:gs>
                  </a:gsLst>
                  <a:lin ang="13500000" scaled="1"/>
                  <a:tileRect/>
                </a:gradFill>
                <a:latin typeface="+mj-ea"/>
                <a:ea typeface="+mj-ea"/>
              </a:rPr>
              <a:t>研究创新内容</a:t>
            </a:r>
          </a:p>
        </p:txBody>
      </p:sp>
      <p:sp>
        <p:nvSpPr>
          <p:cNvPr id="19" name="文本框 18"/>
          <p:cNvSpPr txBox="1"/>
          <p:nvPr/>
        </p:nvSpPr>
        <p:spPr>
          <a:xfrm>
            <a:off x="5968733" y="3876951"/>
            <a:ext cx="5187769" cy="307777"/>
          </a:xfrm>
          <a:prstGeom prst="rect">
            <a:avLst/>
          </a:prstGeom>
          <a:noFill/>
          <a:effectLst/>
        </p:spPr>
        <p:txBody>
          <a:bodyPr wrap="square" lIns="0" tIns="0" rIns="0" bIns="0" rtlCol="0" anchor="t">
            <a:spAutoFit/>
          </a:bodyPr>
          <a:lstStyle/>
          <a:p>
            <a:pPr algn="dist"/>
            <a:r>
              <a:rPr lang="en-US" altLang="zh-CN" sz="2000" dirty="0">
                <a:solidFill>
                  <a:schemeClr val="bg1"/>
                </a:solidFill>
                <a:latin typeface="+mn-ea"/>
              </a:rPr>
              <a:t>Research Innovative Content Display</a:t>
            </a:r>
          </a:p>
        </p:txBody>
      </p:sp>
      <p:sp>
        <p:nvSpPr>
          <p:cNvPr id="20" name="文本框 19"/>
          <p:cNvSpPr txBox="1"/>
          <p:nvPr/>
        </p:nvSpPr>
        <p:spPr>
          <a:xfrm>
            <a:off x="3032527" y="2700313"/>
            <a:ext cx="2521338" cy="1600438"/>
          </a:xfrm>
          <a:prstGeom prst="rect">
            <a:avLst/>
          </a:prstGeom>
          <a:noFill/>
          <a:effectLst/>
        </p:spPr>
        <p:txBody>
          <a:bodyPr wrap="square" lIns="0" tIns="0" rIns="0" bIns="0" rtlCol="0" anchor="t">
            <a:spAutoFit/>
          </a:bodyPr>
          <a:lstStyle/>
          <a:p>
            <a:pPr algn="ctr"/>
            <a:r>
              <a:rPr lang="en-US" altLang="zh-CN" sz="10400" dirty="0">
                <a:gradFill flip="none" rotWithShape="1">
                  <a:gsLst>
                    <a:gs pos="0">
                      <a:prstClr val="white"/>
                    </a:gs>
                    <a:gs pos="100000">
                      <a:schemeClr val="accent1">
                        <a:lumMod val="60000"/>
                        <a:lumOff val="40000"/>
                      </a:schemeClr>
                    </a:gs>
                  </a:gsLst>
                  <a:lin ang="13500000" scaled="1"/>
                  <a:tileRect/>
                </a:gradFill>
                <a:latin typeface="+mj-ea"/>
                <a:ea typeface="+mj-ea"/>
              </a:rPr>
              <a:t>03</a:t>
            </a:r>
            <a:endParaRPr lang="zh-CN" altLang="en-US" sz="1253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21" name="图片 20"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33813" y="3036744"/>
            <a:ext cx="1615149" cy="1004781"/>
          </a:xfrm>
          <a:prstGeom prst="rect">
            <a:avLst/>
          </a:prstGeom>
          <a:effectLst/>
        </p:spPr>
      </p:pic>
      <p:sp>
        <p:nvSpPr>
          <p:cNvPr id="23" name="文本框 22"/>
          <p:cNvSpPr txBox="1"/>
          <p:nvPr/>
        </p:nvSpPr>
        <p:spPr>
          <a:xfrm>
            <a:off x="4942390" y="1211267"/>
            <a:ext cx="6930443" cy="1231106"/>
          </a:xfrm>
          <a:prstGeom prst="rect">
            <a:avLst/>
          </a:prstGeom>
          <a:noFill/>
        </p:spPr>
        <p:txBody>
          <a:bodyPr wrap="square" lIns="0" tIns="0" rIns="0" bIns="0" rtlCol="0" anchor="t">
            <a:spAutoFit/>
          </a:bodyPr>
          <a:lstStyle/>
          <a:p>
            <a:r>
              <a:rPr lang="en-US" altLang="zh-CN" sz="8000" dirty="0">
                <a:ln>
                  <a:gradFill>
                    <a:gsLst>
                      <a:gs pos="66000">
                        <a:schemeClr val="accent1">
                          <a:alpha val="50000"/>
                        </a:schemeClr>
                      </a:gs>
                      <a:gs pos="75000">
                        <a:schemeClr val="accent1">
                          <a:alpha val="0"/>
                        </a:schemeClr>
                      </a:gs>
                    </a:gsLst>
                    <a:lin ang="5400000" scaled="1"/>
                  </a:gradFill>
                </a:ln>
                <a:noFill/>
                <a:latin typeface="+mj-ea"/>
                <a:ea typeface="+mj-ea"/>
              </a:rPr>
              <a:t>PART THREE</a:t>
            </a:r>
            <a:endParaRPr lang="zh-CN" altLang="en-US" sz="8000" dirty="0">
              <a:ln>
                <a:gradFill>
                  <a:gsLst>
                    <a:gs pos="66000">
                      <a:schemeClr val="accent1">
                        <a:alpha val="50000"/>
                      </a:schemeClr>
                    </a:gs>
                    <a:gs pos="75000">
                      <a:schemeClr val="accent1">
                        <a:alpha val="0"/>
                      </a:schemeClr>
                    </a:gs>
                  </a:gsLst>
                  <a:lin ang="5400000" scaled="1"/>
                </a:gradFill>
              </a:ln>
              <a:no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pAutoFit/>
          </a:bodyPr>
          <a:lstStyle/>
          <a:p>
            <a:r>
              <a:rPr lang="en-US" altLang="zh-CN" dirty="0"/>
              <a:t>3 </a:t>
            </a:r>
            <a:r>
              <a:rPr lang="zh-CN" altLang="en-US" dirty="0"/>
              <a:t>研究创新</a:t>
            </a:r>
          </a:p>
        </p:txBody>
      </p:sp>
      <p:cxnSp>
        <p:nvCxnSpPr>
          <p:cNvPr id="72" name="直接连接符 71"/>
          <p:cNvCxnSpPr/>
          <p:nvPr/>
        </p:nvCxnSpPr>
        <p:spPr>
          <a:xfrm>
            <a:off x="3743989" y="2024387"/>
            <a:ext cx="0" cy="1800000"/>
          </a:xfrm>
          <a:prstGeom prst="line">
            <a:avLst/>
          </a:prstGeom>
          <a:ln w="15875">
            <a:gradFill>
              <a:gsLst>
                <a:gs pos="0">
                  <a:schemeClr val="accent1">
                    <a:lumMod val="60000"/>
                    <a:lumOff val="40000"/>
                    <a:alpha val="30000"/>
                  </a:schemeClr>
                </a:gs>
                <a:gs pos="100000">
                  <a:schemeClr val="accent1">
                    <a:alpha val="0"/>
                  </a:schemeClr>
                </a:gs>
                <a:gs pos="35000">
                  <a:schemeClr val="accent1">
                    <a:alpha val="1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984315" y="3776720"/>
            <a:ext cx="0" cy="1440000"/>
          </a:xfrm>
          <a:prstGeom prst="line">
            <a:avLst/>
          </a:prstGeom>
          <a:ln>
            <a:gradFill>
              <a:gsLst>
                <a:gs pos="0">
                  <a:schemeClr val="accent1">
                    <a:lumMod val="60000"/>
                    <a:lumOff val="40000"/>
                  </a:schemeClr>
                </a:gs>
                <a:gs pos="100000">
                  <a:schemeClr val="accent1">
                    <a:alpha val="0"/>
                  </a:schemeClr>
                </a:gs>
                <a:gs pos="35000">
                  <a:schemeClr val="accent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flipH="1">
            <a:off x="11048747" y="4537012"/>
            <a:ext cx="261524" cy="1376566"/>
          </a:xfrm>
          <a:prstGeom prst="rect">
            <a:avLst/>
          </a:prstGeom>
          <a:gradFill>
            <a:gsLst>
              <a:gs pos="0">
                <a:schemeClr val="accent1">
                  <a:alpha val="50000"/>
                </a:schemeClr>
              </a:gs>
              <a:gs pos="100000">
                <a:schemeClr val="accent1">
                  <a:alpha val="0"/>
                </a:schemeClr>
              </a:gs>
            </a:gsLst>
            <a:lin ang="5400000" scaled="1"/>
          </a:gradFill>
          <a:ln w="12700" cap="flat" cmpd="sng" algn="ctr">
            <a:noFill/>
            <a:prstDash val="solid"/>
            <a:miter lim="800000"/>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600"/>
          </a:p>
        </p:txBody>
      </p:sp>
      <p:cxnSp>
        <p:nvCxnSpPr>
          <p:cNvPr id="125" name="直接连接符 124"/>
          <p:cNvCxnSpPr/>
          <p:nvPr/>
        </p:nvCxnSpPr>
        <p:spPr>
          <a:xfrm>
            <a:off x="6096000" y="4720555"/>
            <a:ext cx="0" cy="1435208"/>
          </a:xfrm>
          <a:prstGeom prst="line">
            <a:avLst/>
          </a:prstGeom>
          <a:ln w="12700">
            <a:gradFill>
              <a:gsLst>
                <a:gs pos="0">
                  <a:schemeClr val="accent1">
                    <a:lumMod val="60000"/>
                    <a:lumOff val="40000"/>
                  </a:schemeClr>
                </a:gs>
                <a:gs pos="100000">
                  <a:schemeClr val="accent1">
                    <a:alpha val="0"/>
                  </a:schemeClr>
                </a:gs>
                <a:gs pos="35000">
                  <a:schemeClr val="accent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flipH="1">
            <a:off x="2493278" y="4552967"/>
            <a:ext cx="157019" cy="1376566"/>
          </a:xfrm>
          <a:prstGeom prst="rect">
            <a:avLst/>
          </a:prstGeom>
          <a:gradFill>
            <a:gsLst>
              <a:gs pos="0">
                <a:schemeClr val="accent1">
                  <a:alpha val="50000"/>
                </a:schemeClr>
              </a:gs>
              <a:gs pos="100000">
                <a:schemeClr val="accent1">
                  <a:alpha val="0"/>
                </a:schemeClr>
              </a:gs>
            </a:gsLst>
            <a:lin ang="5400000" scaled="1"/>
          </a:gradFill>
          <a:ln w="12700" cap="flat" cmpd="sng" algn="ctr">
            <a:noFill/>
            <a:prstDash val="solid"/>
            <a:miter lim="800000"/>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600"/>
          </a:p>
        </p:txBody>
      </p:sp>
      <p:cxnSp>
        <p:nvCxnSpPr>
          <p:cNvPr id="126" name="直接连接符 125"/>
          <p:cNvCxnSpPr/>
          <p:nvPr/>
        </p:nvCxnSpPr>
        <p:spPr>
          <a:xfrm>
            <a:off x="8726684" y="1523172"/>
            <a:ext cx="0" cy="1440000"/>
          </a:xfrm>
          <a:prstGeom prst="line">
            <a:avLst/>
          </a:prstGeom>
          <a:ln w="15875">
            <a:gradFill>
              <a:gsLst>
                <a:gs pos="0">
                  <a:schemeClr val="accent1">
                    <a:lumMod val="60000"/>
                    <a:lumOff val="40000"/>
                    <a:alpha val="30000"/>
                  </a:schemeClr>
                </a:gs>
                <a:gs pos="100000">
                  <a:schemeClr val="accent1">
                    <a:alpha val="0"/>
                  </a:schemeClr>
                </a:gs>
                <a:gs pos="35000">
                  <a:schemeClr val="accent1">
                    <a:alpha val="11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5394" y="1471347"/>
            <a:ext cx="6097190" cy="461665"/>
          </a:xfrm>
          <a:prstGeom prst="rect">
            <a:avLst/>
          </a:prstGeom>
          <a:noFill/>
        </p:spPr>
        <p:txBody>
          <a:bodyPr wrap="square">
            <a:spAutoFit/>
          </a:bodyPr>
          <a:lstStyle/>
          <a:p>
            <a:r>
              <a:rPr lang="zh-CN" altLang="en-US" sz="2400" dirty="0">
                <a:solidFill>
                  <a:schemeClr val="bg1"/>
                </a:solidFill>
                <a:latin typeface="+mn-ea"/>
              </a:rPr>
              <a:t>多模型组合时序分析</a:t>
            </a:r>
          </a:p>
        </p:txBody>
      </p:sp>
      <p:sp>
        <p:nvSpPr>
          <p:cNvPr id="15" name="文本框 14"/>
          <p:cNvSpPr txBox="1"/>
          <p:nvPr/>
        </p:nvSpPr>
        <p:spPr>
          <a:xfrm>
            <a:off x="369689" y="2305033"/>
            <a:ext cx="3830834" cy="3969385"/>
          </a:xfrm>
          <a:prstGeom prst="rect">
            <a:avLst/>
          </a:prstGeom>
          <a:noFill/>
        </p:spPr>
        <p:txBody>
          <a:bodyPr wrap="square">
            <a:spAutoFit/>
          </a:bodyPr>
          <a:lstStyle/>
          <a:p>
            <a:pPr algn="just">
              <a:lnSpc>
                <a:spcPct val="150000"/>
              </a:lnSpc>
            </a:pPr>
            <a:r>
              <a:rPr lang="zh-CN" altLang="zh-CN" sz="2400" kern="100" dirty="0">
                <a:solidFill>
                  <a:schemeClr val="bg1"/>
                </a:solidFill>
                <a:effectLst/>
                <a:latin typeface="微软雅黑" panose="020B0503020204020204" charset="-122"/>
                <a:ea typeface="微软雅黑" panose="020B0503020204020204" charset="-122"/>
                <a:cs typeface="微软雅黑" panose="020B0503020204020204" charset="-122"/>
              </a:rPr>
              <a:t>首次借助</a:t>
            </a:r>
            <a:r>
              <a:rPr lang="en-US" altLang="zh-CN" sz="2400" kern="100" dirty="0">
                <a:solidFill>
                  <a:schemeClr val="bg1"/>
                </a:solidFill>
                <a:effectLst/>
                <a:latin typeface="微软雅黑" panose="020B0503020204020204" charset="-122"/>
                <a:ea typeface="微软雅黑" panose="020B0503020204020204" charset="-122"/>
                <a:cs typeface="微软雅黑" panose="020B0503020204020204" charset="-122"/>
              </a:rPr>
              <a:t>ARIMA+LSTM</a:t>
            </a:r>
            <a:r>
              <a:rPr lang="zh-CN" altLang="zh-CN" sz="2400" kern="100" dirty="0">
                <a:solidFill>
                  <a:schemeClr val="bg1"/>
                </a:solidFill>
                <a:effectLst/>
                <a:latin typeface="微软雅黑" panose="020B0503020204020204" charset="-122"/>
                <a:ea typeface="微软雅黑" panose="020B0503020204020204" charset="-122"/>
                <a:cs typeface="微软雅黑" panose="020B0503020204020204" charset="-122"/>
              </a:rPr>
              <a:t>模型，实现对从</a:t>
            </a:r>
            <a:r>
              <a:rPr lang="en-US" altLang="zh-CN" sz="2400" kern="100" dirty="0">
                <a:solidFill>
                  <a:schemeClr val="bg1"/>
                </a:solidFill>
                <a:effectLst/>
                <a:latin typeface="微软雅黑" panose="020B0503020204020204" charset="-122"/>
                <a:ea typeface="微软雅黑" panose="020B0503020204020204" charset="-122"/>
                <a:cs typeface="微软雅黑" panose="020B0503020204020204" charset="-122"/>
              </a:rPr>
              <a:t>Open Digger</a:t>
            </a:r>
            <a:r>
              <a:rPr lang="zh-CN" altLang="zh-CN" sz="2400" kern="100" dirty="0">
                <a:solidFill>
                  <a:schemeClr val="bg1"/>
                </a:solidFill>
                <a:effectLst/>
                <a:latin typeface="微软雅黑" panose="020B0503020204020204" charset="-122"/>
                <a:ea typeface="微软雅黑" panose="020B0503020204020204" charset="-122"/>
                <a:cs typeface="微软雅黑" panose="020B0503020204020204" charset="-122"/>
              </a:rPr>
              <a:t>中获取到的开源社区中用户与项目仓库的各项开源数据按指标进行时序分析，预测各项数据未来变化趋势并进行输出。</a:t>
            </a:r>
          </a:p>
        </p:txBody>
      </p:sp>
      <p:sp>
        <p:nvSpPr>
          <p:cNvPr id="19" name="文本框 18"/>
          <p:cNvSpPr txBox="1"/>
          <p:nvPr/>
        </p:nvSpPr>
        <p:spPr>
          <a:xfrm>
            <a:off x="5910558" y="1463938"/>
            <a:ext cx="6097190" cy="461665"/>
          </a:xfrm>
          <a:prstGeom prst="rect">
            <a:avLst/>
          </a:prstGeom>
          <a:noFill/>
        </p:spPr>
        <p:txBody>
          <a:bodyPr wrap="square">
            <a:spAutoFit/>
          </a:bodyPr>
          <a:lstStyle/>
          <a:p>
            <a:r>
              <a:rPr lang="zh-CN" altLang="en-US" sz="2400" dirty="0">
                <a:solidFill>
                  <a:schemeClr val="bg1"/>
                </a:solidFill>
              </a:rPr>
              <a:t>数据可视化多平台组合式创新</a:t>
            </a:r>
          </a:p>
        </p:txBody>
      </p:sp>
      <p:sp>
        <p:nvSpPr>
          <p:cNvPr id="23" name="文本框 22"/>
          <p:cNvSpPr txBox="1"/>
          <p:nvPr/>
        </p:nvSpPr>
        <p:spPr>
          <a:xfrm>
            <a:off x="5648460" y="2113955"/>
            <a:ext cx="5531049" cy="4459041"/>
          </a:xfrm>
          <a:prstGeom prst="rect">
            <a:avLst/>
          </a:prstGeom>
          <a:noFill/>
        </p:spPr>
        <p:txBody>
          <a:bodyPr wrap="square">
            <a:spAutoFit/>
          </a:bodyPr>
          <a:lstStyle/>
          <a:p>
            <a:pPr>
              <a:lnSpc>
                <a:spcPct val="150000"/>
              </a:lnSpc>
            </a:pP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借助</a:t>
            </a:r>
            <a:r>
              <a:rPr lang="en-US" altLang="zh-CN" sz="2400" kern="100" dirty="0">
                <a:solidFill>
                  <a:schemeClr val="bg1"/>
                </a:solidFill>
                <a:latin typeface="微软雅黑" panose="020B0503020204020204" charset="-122"/>
                <a:ea typeface="微软雅黑" panose="020B0503020204020204" charset="-122"/>
                <a:cs typeface="微软雅黑" panose="020B0503020204020204" charset="-122"/>
              </a:rPr>
              <a:t>Open Digger</a:t>
            </a: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与</a:t>
            </a:r>
            <a:r>
              <a:rPr lang="en-US" altLang="zh-CN" sz="2400" kern="100" dirty="0">
                <a:solidFill>
                  <a:schemeClr val="bg1"/>
                </a:solidFill>
                <a:latin typeface="微软雅黑" panose="020B0503020204020204" charset="-122"/>
                <a:ea typeface="微软雅黑" panose="020B0503020204020204" charset="-122"/>
                <a:cs typeface="微软雅黑" panose="020B0503020204020204" charset="-122"/>
              </a:rPr>
              <a:t>MATLAB</a:t>
            </a: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组合进行数据挖掘并实现数据可视化与交互。通过</a:t>
            </a:r>
            <a:r>
              <a:rPr lang="en-US" altLang="zh-CN" sz="2400" kern="100" dirty="0">
                <a:solidFill>
                  <a:schemeClr val="bg1"/>
                </a:solidFill>
                <a:latin typeface="微软雅黑" panose="020B0503020204020204" charset="-122"/>
                <a:ea typeface="微软雅黑" panose="020B0503020204020204" charset="-122"/>
                <a:cs typeface="微软雅黑" panose="020B0503020204020204" charset="-122"/>
              </a:rPr>
              <a:t>Open Digger</a:t>
            </a: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获取开源社区中用户与项目仓库的开源数据，由</a:t>
            </a:r>
            <a:r>
              <a:rPr lang="en-US" altLang="zh-CN" sz="2400" kern="100" dirty="0">
                <a:solidFill>
                  <a:schemeClr val="bg1"/>
                </a:solidFill>
                <a:latin typeface="微软雅黑" panose="020B0503020204020204" charset="-122"/>
                <a:ea typeface="微软雅黑" panose="020B0503020204020204" charset="-122"/>
                <a:cs typeface="微软雅黑" panose="020B0503020204020204" charset="-122"/>
              </a:rPr>
              <a:t>MATLAB</a:t>
            </a: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生成数据图表来呈现预测分析，异常分析与关联分析结果，同时用户可通过</a:t>
            </a:r>
            <a:r>
              <a:rPr lang="en-US" altLang="zh-CN" sz="2400" kern="100" dirty="0">
                <a:solidFill>
                  <a:schemeClr val="bg1"/>
                </a:solidFill>
                <a:latin typeface="微软雅黑" panose="020B0503020204020204" charset="-122"/>
                <a:ea typeface="微软雅黑" panose="020B0503020204020204" charset="-122"/>
                <a:cs typeface="微软雅黑" panose="020B0503020204020204" charset="-122"/>
              </a:rPr>
              <a:t>MATLAB</a:t>
            </a:r>
            <a:r>
              <a:rPr lang="zh-CN" altLang="en-US" sz="2400" kern="100" dirty="0">
                <a:solidFill>
                  <a:schemeClr val="bg1"/>
                </a:solidFill>
                <a:latin typeface="微软雅黑" panose="020B0503020204020204" charset="-122"/>
                <a:ea typeface="微软雅黑" panose="020B0503020204020204" charset="-122"/>
                <a:cs typeface="微软雅黑" panose="020B0503020204020204" charset="-122"/>
              </a:rPr>
              <a:t>对数据进行交互，快速搜索查看指定类型数据。</a:t>
            </a:r>
            <a:r>
              <a:rPr lang="zh-CN" altLang="en-US" sz="2400"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剪去对角 14"/>
          <p:cNvSpPr/>
          <p:nvPr/>
        </p:nvSpPr>
        <p:spPr>
          <a:xfrm flipH="1">
            <a:off x="3037563" y="2116684"/>
            <a:ext cx="8633321" cy="2618293"/>
          </a:xfrm>
          <a:prstGeom prst="snip2DiagRect">
            <a:avLst/>
          </a:prstGeom>
          <a:no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任意多边形: 形状 15"/>
          <p:cNvSpPr/>
          <p:nvPr/>
        </p:nvSpPr>
        <p:spPr bwMode="auto">
          <a:xfrm>
            <a:off x="3037563" y="4382246"/>
            <a:ext cx="313531" cy="352729"/>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71819" cap="flat">
            <a:solidFill>
              <a:schemeClr val="accent1"/>
            </a:solidFill>
            <a:prstDash val="solid"/>
            <a:miter lim="800000"/>
          </a:ln>
          <a:effectLst/>
          <a:extLst>
            <a:ext uri="{909E8E84-426E-40DD-AFC4-6F175D3DCCD1}">
              <a14:hiddenFill xmlns:a14="http://schemas.microsoft.com/office/drawing/2010/main">
                <a:solidFill>
                  <a:srgbClr val="FFFFFF"/>
                </a:solidFill>
              </a14:hiddenFill>
            </a:ext>
          </a:extLst>
        </p:spPr>
        <p:txBody>
          <a:bodyPr vert="horz" wrap="square" lIns="159106" tIns="79553" rIns="159106" bIns="79553" numCol="1" anchor="t" anchorCtr="0" compatLnSpc="1">
            <a:spAutoFit/>
          </a:bodyPr>
          <a:lstStyle/>
          <a:p>
            <a:endParaRPr lang="zh-CN" altLang="en-US" sz="3130"/>
          </a:p>
        </p:txBody>
      </p:sp>
      <p:sp>
        <p:nvSpPr>
          <p:cNvPr id="17" name="任意多边形: 形状 16"/>
          <p:cNvSpPr/>
          <p:nvPr/>
        </p:nvSpPr>
        <p:spPr>
          <a:xfrm>
            <a:off x="10580517" y="3919269"/>
            <a:ext cx="1095546" cy="822046"/>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71819"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59106" tIns="79553" rIns="159106" bIns="79553" rtlCol="0" anchor="ctr">
            <a:spAutoFit/>
          </a:bodyPr>
          <a:lstStyle/>
          <a:p>
            <a:pPr algn="ctr"/>
            <a:endParaRPr lang="zh-CN" altLang="en-US" sz="3130"/>
          </a:p>
        </p:txBody>
      </p:sp>
      <p:sp>
        <p:nvSpPr>
          <p:cNvPr id="18" name="文本框 17"/>
          <p:cNvSpPr txBox="1"/>
          <p:nvPr/>
        </p:nvSpPr>
        <p:spPr>
          <a:xfrm>
            <a:off x="5915229" y="2822446"/>
            <a:ext cx="5241273" cy="1015663"/>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pPr algn="dist"/>
            <a:r>
              <a:rPr lang="zh-CN" altLang="en-US" sz="6600" dirty="0">
                <a:gradFill flip="none" rotWithShape="1">
                  <a:gsLst>
                    <a:gs pos="0">
                      <a:prstClr val="white"/>
                    </a:gs>
                    <a:gs pos="99000">
                      <a:schemeClr val="accent1">
                        <a:lumMod val="60000"/>
                        <a:lumOff val="40000"/>
                      </a:schemeClr>
                    </a:gs>
                  </a:gsLst>
                  <a:lin ang="13500000" scaled="1"/>
                  <a:tileRect/>
                </a:gradFill>
                <a:latin typeface="+mj-ea"/>
                <a:ea typeface="+mj-ea"/>
              </a:rPr>
              <a:t>预期成果展示</a:t>
            </a:r>
          </a:p>
        </p:txBody>
      </p:sp>
      <p:sp>
        <p:nvSpPr>
          <p:cNvPr id="19" name="文本框 18"/>
          <p:cNvSpPr txBox="1"/>
          <p:nvPr/>
        </p:nvSpPr>
        <p:spPr>
          <a:xfrm>
            <a:off x="5968733" y="3876951"/>
            <a:ext cx="5187769" cy="341231"/>
          </a:xfrm>
          <a:prstGeom prst="rect">
            <a:avLst/>
          </a:prstGeom>
          <a:noFill/>
          <a:effectLst/>
        </p:spPr>
        <p:txBody>
          <a:bodyPr wrap="square" lIns="0" tIns="0" rIns="0" bIns="0" rtlCol="0" anchor="t">
            <a:spAutoFit/>
          </a:bodyPr>
          <a:lstStyle/>
          <a:p>
            <a:pPr algn="dist"/>
            <a:r>
              <a:rPr lang="en-US" altLang="zh-CN" sz="2000">
                <a:solidFill>
                  <a:schemeClr val="bg1"/>
                </a:solidFill>
                <a:latin typeface="+mn-ea"/>
              </a:rPr>
              <a:t>Research Content Display</a:t>
            </a:r>
            <a:endParaRPr lang="en-US" altLang="zh-CN" sz="2000" dirty="0">
              <a:solidFill>
                <a:schemeClr val="bg1"/>
              </a:solidFill>
              <a:latin typeface="+mn-ea"/>
            </a:endParaRPr>
          </a:p>
        </p:txBody>
      </p:sp>
      <p:sp>
        <p:nvSpPr>
          <p:cNvPr id="20" name="文本框 19"/>
          <p:cNvSpPr txBox="1"/>
          <p:nvPr/>
        </p:nvSpPr>
        <p:spPr>
          <a:xfrm>
            <a:off x="3032527" y="2700313"/>
            <a:ext cx="2521338" cy="1600438"/>
          </a:xfrm>
          <a:prstGeom prst="rect">
            <a:avLst/>
          </a:prstGeom>
          <a:noFill/>
          <a:effectLst/>
        </p:spPr>
        <p:txBody>
          <a:bodyPr wrap="square" lIns="0" tIns="0" rIns="0" bIns="0" rtlCol="0" anchor="t">
            <a:spAutoFit/>
          </a:bodyPr>
          <a:lstStyle/>
          <a:p>
            <a:pPr algn="ctr"/>
            <a:r>
              <a:rPr lang="en-US" altLang="zh-CN" sz="10400" dirty="0">
                <a:gradFill flip="none" rotWithShape="1">
                  <a:gsLst>
                    <a:gs pos="0">
                      <a:prstClr val="white"/>
                    </a:gs>
                    <a:gs pos="100000">
                      <a:schemeClr val="accent1">
                        <a:lumMod val="60000"/>
                        <a:lumOff val="40000"/>
                      </a:schemeClr>
                    </a:gs>
                  </a:gsLst>
                  <a:lin ang="13500000" scaled="1"/>
                  <a:tileRect/>
                </a:gradFill>
                <a:latin typeface="+mj-ea"/>
                <a:ea typeface="+mj-ea"/>
              </a:rPr>
              <a:t>04</a:t>
            </a:r>
            <a:endParaRPr lang="zh-CN" altLang="en-US" sz="1253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21" name="图片 20"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33813" y="3036744"/>
            <a:ext cx="1615149" cy="1004781"/>
          </a:xfrm>
          <a:prstGeom prst="rect">
            <a:avLst/>
          </a:prstGeom>
          <a:effectLst/>
        </p:spPr>
      </p:pic>
      <p:sp>
        <p:nvSpPr>
          <p:cNvPr id="23" name="文本框 22"/>
          <p:cNvSpPr txBox="1"/>
          <p:nvPr/>
        </p:nvSpPr>
        <p:spPr>
          <a:xfrm>
            <a:off x="4942390" y="1211267"/>
            <a:ext cx="6930443" cy="1231106"/>
          </a:xfrm>
          <a:prstGeom prst="rect">
            <a:avLst/>
          </a:prstGeom>
          <a:noFill/>
        </p:spPr>
        <p:txBody>
          <a:bodyPr wrap="square" lIns="0" tIns="0" rIns="0" bIns="0" rtlCol="0" anchor="t">
            <a:spAutoFit/>
          </a:bodyPr>
          <a:lstStyle/>
          <a:p>
            <a:r>
              <a:rPr lang="en-US" altLang="zh-CN" sz="8000" dirty="0">
                <a:ln>
                  <a:gradFill>
                    <a:gsLst>
                      <a:gs pos="66000">
                        <a:schemeClr val="accent1">
                          <a:alpha val="50000"/>
                        </a:schemeClr>
                      </a:gs>
                      <a:gs pos="75000">
                        <a:schemeClr val="accent1">
                          <a:alpha val="0"/>
                        </a:schemeClr>
                      </a:gs>
                    </a:gsLst>
                    <a:lin ang="5400000" scaled="1"/>
                  </a:gradFill>
                </a:ln>
                <a:noFill/>
                <a:latin typeface="+mj-ea"/>
                <a:ea typeface="+mj-ea"/>
              </a:rPr>
              <a:t>PART THREE</a:t>
            </a:r>
            <a:endParaRPr lang="zh-CN" altLang="en-US" sz="8000" dirty="0">
              <a:ln>
                <a:gradFill>
                  <a:gsLst>
                    <a:gs pos="66000">
                      <a:schemeClr val="accent1">
                        <a:alpha val="50000"/>
                      </a:schemeClr>
                    </a:gs>
                    <a:gs pos="75000">
                      <a:schemeClr val="accent1">
                        <a:alpha val="0"/>
                      </a:schemeClr>
                    </a:gs>
                  </a:gsLst>
                  <a:lin ang="5400000" scaled="1"/>
                </a:gradFill>
              </a:ln>
              <a:no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0" y="490214"/>
            <a:ext cx="5026160" cy="534035"/>
          </a:xfrm>
        </p:spPr>
        <p:txBody>
          <a:bodyPr wrap="square">
            <a:spAutoFit/>
          </a:bodyPr>
          <a:lstStyle/>
          <a:p>
            <a:r>
              <a:rPr lang="en-US" altLang="zh-CN"/>
              <a:t>4.1 </a:t>
            </a:r>
            <a:r>
              <a:rPr lang="zh-CN" altLang="en-US"/>
              <a:t>研究支持</a:t>
            </a:r>
            <a:endParaRPr lang="zh-CN" altLang="en-US" dirty="0"/>
          </a:p>
        </p:txBody>
      </p:sp>
      <p:sp>
        <p:nvSpPr>
          <p:cNvPr id="238" name="文本框 237"/>
          <p:cNvSpPr txBox="1"/>
          <p:nvPr/>
        </p:nvSpPr>
        <p:spPr>
          <a:xfrm>
            <a:off x="1447539" y="1691921"/>
            <a:ext cx="1436291"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dirty="0">
                <a:latin typeface="+mj-ea"/>
                <a:ea typeface="+mj-ea"/>
              </a:rPr>
              <a:t>平台支持</a:t>
            </a:r>
          </a:p>
        </p:txBody>
      </p:sp>
      <p:sp>
        <p:nvSpPr>
          <p:cNvPr id="239" name="文本框 238"/>
          <p:cNvSpPr txBox="1"/>
          <p:nvPr/>
        </p:nvSpPr>
        <p:spPr>
          <a:xfrm>
            <a:off x="467360" y="2259965"/>
            <a:ext cx="3439795" cy="4154805"/>
          </a:xfrm>
          <a:prstGeom prst="rect">
            <a:avLst/>
          </a:prstGeom>
          <a:noFill/>
        </p:spPr>
        <p:txBody>
          <a:bodyPr wrap="square" lIns="0" tIns="0" rIns="0" bIns="0" rtlCol="0" anchor="t">
            <a:spAutoFit/>
          </a:bodyPr>
          <a:lstStyle/>
          <a:p>
            <a:pPr>
              <a:lnSpc>
                <a:spcPct val="150000"/>
              </a:lnSpc>
            </a:pPr>
            <a:r>
              <a:rPr lang="en-US" altLang="zh-CN" kern="100" dirty="0">
                <a:solidFill>
                  <a:schemeClr val="bg1"/>
                </a:solidFill>
                <a:effectLst/>
                <a:latin typeface="微软雅黑" panose="020B0503020204020204" charset="-122"/>
                <a:ea typeface="微软雅黑" panose="020B0503020204020204" charset="-122"/>
                <a:cs typeface="微软雅黑" panose="020B0503020204020204" charset="-122"/>
              </a:rPr>
              <a:t>Open Digger </a:t>
            </a:r>
            <a:r>
              <a:rPr lang="zh-CN" altLang="zh-CN" kern="100" dirty="0">
                <a:solidFill>
                  <a:schemeClr val="bg1"/>
                </a:solidFill>
                <a:effectLst/>
                <a:latin typeface="微软雅黑" panose="020B0503020204020204" charset="-122"/>
                <a:ea typeface="微软雅黑" panose="020B0503020204020204" charset="-122"/>
                <a:cs typeface="微软雅黑" panose="020B0503020204020204" charset="-122"/>
              </a:rPr>
              <a:t>是由</a:t>
            </a:r>
            <a:r>
              <a:rPr lang="en-US" altLang="zh-CN" kern="100" dirty="0">
                <a:solidFill>
                  <a:schemeClr val="bg1"/>
                </a:solidFill>
                <a:effectLst/>
                <a:latin typeface="微软雅黑" panose="020B0503020204020204" charset="-122"/>
                <a:ea typeface="微软雅黑" panose="020B0503020204020204" charset="-122"/>
                <a:cs typeface="微软雅黑" panose="020B0503020204020204" charset="-122"/>
              </a:rPr>
              <a:t> X-lab </a:t>
            </a:r>
            <a:r>
              <a:rPr lang="zh-CN" altLang="zh-CN" kern="100" dirty="0">
                <a:solidFill>
                  <a:schemeClr val="bg1"/>
                </a:solidFill>
                <a:effectLst/>
                <a:latin typeface="微软雅黑" panose="020B0503020204020204" charset="-122"/>
                <a:ea typeface="微软雅黑" panose="020B0503020204020204" charset="-122"/>
                <a:cs typeface="微软雅黑" panose="020B0503020204020204" charset="-122"/>
              </a:rPr>
              <a:t>发起的一个开源数据分析与指标生产开源项目，旨在凝聚全球开发者的智慧共同对开源相关数据进行分析统计，以使开发者可以更好的理解和参与开源。此开源工具符合我们</a:t>
            </a:r>
            <a:r>
              <a:rPr lang="en-US" altLang="zh-CN" kern="100" dirty="0">
                <a:solidFill>
                  <a:schemeClr val="bg1"/>
                </a:solidFill>
                <a:effectLst/>
                <a:latin typeface="微软雅黑" panose="020B0503020204020204" charset="-122"/>
                <a:ea typeface="微软雅黑" panose="020B0503020204020204" charset="-122"/>
                <a:cs typeface="微软雅黑" panose="020B0503020204020204" charset="-122"/>
              </a:rPr>
              <a:t>“</a:t>
            </a:r>
            <a:r>
              <a:rPr lang="zh-CN" altLang="zh-CN" kern="100" dirty="0">
                <a:solidFill>
                  <a:schemeClr val="bg1"/>
                </a:solidFill>
                <a:effectLst/>
                <a:latin typeface="微软雅黑" panose="020B0503020204020204" charset="-122"/>
                <a:ea typeface="微软雅黑" panose="020B0503020204020204" charset="-122"/>
                <a:cs typeface="微软雅黑" panose="020B0503020204020204" charset="-122"/>
              </a:rPr>
              <a:t>开源社区数据的时序分析与可视化</a:t>
            </a:r>
            <a:r>
              <a:rPr lang="en-US" altLang="zh-CN" kern="100" dirty="0">
                <a:solidFill>
                  <a:schemeClr val="bg1"/>
                </a:solidFill>
                <a:effectLst/>
                <a:latin typeface="微软雅黑" panose="020B0503020204020204" charset="-122"/>
                <a:ea typeface="微软雅黑" panose="020B0503020204020204" charset="-122"/>
                <a:cs typeface="微软雅黑" panose="020B0503020204020204" charset="-122"/>
              </a:rPr>
              <a:t>”</a:t>
            </a:r>
            <a:r>
              <a:rPr lang="zh-CN" altLang="zh-CN" kern="100" dirty="0">
                <a:solidFill>
                  <a:schemeClr val="bg1"/>
                </a:solidFill>
                <a:effectLst/>
                <a:latin typeface="微软雅黑" panose="020B0503020204020204" charset="-122"/>
                <a:ea typeface="微软雅黑" panose="020B0503020204020204" charset="-122"/>
                <a:cs typeface="微软雅黑" panose="020B0503020204020204" charset="-122"/>
              </a:rPr>
              <a:t>的研究主题，故我们选择</a:t>
            </a:r>
            <a:r>
              <a:rPr lang="en-US" altLang="zh-CN" kern="100" dirty="0">
                <a:solidFill>
                  <a:schemeClr val="bg1"/>
                </a:solidFill>
                <a:effectLst/>
                <a:latin typeface="微软雅黑" panose="020B0503020204020204" charset="-122"/>
                <a:ea typeface="微软雅黑" panose="020B0503020204020204" charset="-122"/>
                <a:cs typeface="微软雅黑" panose="020B0503020204020204" charset="-122"/>
              </a:rPr>
              <a:t>Open Digger</a:t>
            </a:r>
            <a:r>
              <a:rPr lang="zh-CN" altLang="zh-CN" kern="100" dirty="0">
                <a:solidFill>
                  <a:schemeClr val="bg1"/>
                </a:solidFill>
                <a:effectLst/>
                <a:latin typeface="微软雅黑" panose="020B0503020204020204" charset="-122"/>
                <a:ea typeface="微软雅黑" panose="020B0503020204020204" charset="-122"/>
                <a:cs typeface="微软雅黑" panose="020B0503020204020204" charset="-122"/>
              </a:rPr>
              <a:t>平台作为研究工具，进行主题研究。</a:t>
            </a:r>
            <a:endPar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endParaRPr>
          </a:p>
        </p:txBody>
      </p:sp>
      <p:sp>
        <p:nvSpPr>
          <p:cNvPr id="243" name="文本框 242"/>
          <p:cNvSpPr txBox="1"/>
          <p:nvPr/>
        </p:nvSpPr>
        <p:spPr>
          <a:xfrm>
            <a:off x="5391017" y="1751606"/>
            <a:ext cx="1422400" cy="430530"/>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dirty="0">
                <a:latin typeface="+mj-ea"/>
                <a:ea typeface="+mj-ea"/>
              </a:rPr>
              <a:t>数据支持</a:t>
            </a:r>
          </a:p>
        </p:txBody>
      </p:sp>
      <p:sp>
        <p:nvSpPr>
          <p:cNvPr id="244" name="文本框 243"/>
          <p:cNvSpPr txBox="1"/>
          <p:nvPr/>
        </p:nvSpPr>
        <p:spPr>
          <a:xfrm>
            <a:off x="4938548" y="2259965"/>
            <a:ext cx="2792095" cy="3690562"/>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zh-CN" kern="100" dirty="0">
                <a:solidFill>
                  <a:schemeClr val="bg1"/>
                </a:solidFill>
                <a:latin typeface="微软雅黑" panose="020B0503020204020204" charset="-122"/>
                <a:ea typeface="微软雅黑" panose="020B0503020204020204" charset="-122"/>
                <a:cs typeface="微软雅黑" panose="020B0503020204020204" charset="-122"/>
              </a:rPr>
              <a:t>我们使用</a:t>
            </a:r>
            <a:r>
              <a:rPr lang="en-US" altLang="zh-CN" kern="100" dirty="0">
                <a:solidFill>
                  <a:schemeClr val="bg1"/>
                </a:solidFill>
                <a:latin typeface="微软雅黑" panose="020B0503020204020204" charset="-122"/>
                <a:ea typeface="微软雅黑" panose="020B0503020204020204" charset="-122"/>
                <a:cs typeface="微软雅黑" panose="020B0503020204020204" charset="-122"/>
              </a:rPr>
              <a:t> Open Digger </a:t>
            </a:r>
            <a:r>
              <a:rPr lang="zh-CN" altLang="zh-CN" kern="100" dirty="0">
                <a:solidFill>
                  <a:schemeClr val="bg1"/>
                </a:solidFill>
                <a:latin typeface="微软雅黑" panose="020B0503020204020204" charset="-122"/>
                <a:ea typeface="微软雅黑" panose="020B0503020204020204" charset="-122"/>
                <a:cs typeface="微软雅黑" panose="020B0503020204020204" charset="-122"/>
              </a:rPr>
              <a:t>平台提供的开源数据，这些数据涵盖了</a:t>
            </a:r>
            <a:r>
              <a:rPr lang="en-US" altLang="zh-CN" kern="100" dirty="0">
                <a:solidFill>
                  <a:schemeClr val="bg1"/>
                </a:solidFill>
                <a:latin typeface="微软雅黑" panose="020B0503020204020204" charset="-122"/>
                <a:ea typeface="微软雅黑" panose="020B0503020204020204" charset="-122"/>
                <a:cs typeface="微软雅黑" panose="020B0503020204020204" charset="-122"/>
              </a:rPr>
              <a:t> GitHub </a:t>
            </a:r>
            <a:r>
              <a:rPr lang="zh-CN" altLang="zh-CN" kern="100" dirty="0">
                <a:solidFill>
                  <a:schemeClr val="bg1"/>
                </a:solidFill>
                <a:latin typeface="微软雅黑" panose="020B0503020204020204" charset="-122"/>
                <a:ea typeface="微软雅黑" panose="020B0503020204020204" charset="-122"/>
                <a:cs typeface="微软雅黑" panose="020B0503020204020204" charset="-122"/>
              </a:rPr>
              <a:t>上多个项目的指标，包括项目活跃度、社区参与度、技术演进等信息。数据的时间跨度涵盖过去数年，具备较高的时效性和覆盖面，为时序分析和预测提供了良好基础。</a:t>
            </a:r>
            <a:endParaRPr lang="zh-CN" altLang="en-US" kern="1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6" name="文本框 225"/>
          <p:cNvSpPr txBox="1"/>
          <p:nvPr/>
        </p:nvSpPr>
        <p:spPr>
          <a:xfrm>
            <a:off x="11135897" y="841811"/>
            <a:ext cx="307777" cy="184666"/>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1200" dirty="0">
                <a:latin typeface="+mj-ea"/>
                <a:ea typeface="+mj-ea"/>
              </a:rPr>
              <a:t>团队</a:t>
            </a:r>
          </a:p>
        </p:txBody>
      </p:sp>
      <p:sp>
        <p:nvSpPr>
          <p:cNvPr id="227" name="文本框 226"/>
          <p:cNvSpPr txBox="1"/>
          <p:nvPr/>
        </p:nvSpPr>
        <p:spPr>
          <a:xfrm>
            <a:off x="11515420" y="874874"/>
            <a:ext cx="443118" cy="169277"/>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1100" dirty="0">
                <a:latin typeface="+mj-ea"/>
                <a:ea typeface="+mj-ea"/>
              </a:rPr>
              <a:t>技术</a:t>
            </a:r>
          </a:p>
        </p:txBody>
      </p:sp>
      <p:sp>
        <p:nvSpPr>
          <p:cNvPr id="225" name="文本框 224"/>
          <p:cNvSpPr txBox="1"/>
          <p:nvPr/>
        </p:nvSpPr>
        <p:spPr>
          <a:xfrm>
            <a:off x="11313321" y="109545"/>
            <a:ext cx="208948" cy="553998"/>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1800" dirty="0">
                <a:latin typeface="+mj-ea"/>
                <a:ea typeface="+mj-ea"/>
              </a:rPr>
              <a:t>平台</a:t>
            </a:r>
          </a:p>
        </p:txBody>
      </p:sp>
      <p:grpSp>
        <p:nvGrpSpPr>
          <p:cNvPr id="9" name="组合 8"/>
          <p:cNvGrpSpPr/>
          <p:nvPr/>
        </p:nvGrpSpPr>
        <p:grpSpPr>
          <a:xfrm>
            <a:off x="10598119" y="-273464"/>
            <a:ext cx="1683496" cy="2279409"/>
            <a:chOff x="3081261" y="874801"/>
            <a:chExt cx="6029480" cy="5449163"/>
          </a:xfrm>
        </p:grpSpPr>
        <p:sp>
          <p:nvSpPr>
            <p:cNvPr id="162" name="椭圆 161"/>
            <p:cNvSpPr/>
            <p:nvPr/>
          </p:nvSpPr>
          <p:spPr>
            <a:xfrm>
              <a:off x="4846682" y="2945601"/>
              <a:ext cx="116498" cy="116497"/>
            </a:xfrm>
            <a:prstGeom prst="ellipse">
              <a:avLst/>
            </a:pr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8" name="椭圆 157"/>
            <p:cNvSpPr/>
            <p:nvPr/>
          </p:nvSpPr>
          <p:spPr>
            <a:xfrm>
              <a:off x="5278880" y="1737359"/>
              <a:ext cx="1558013" cy="1558007"/>
            </a:xfrm>
            <a:prstGeom prst="ellipse">
              <a:avLst/>
            </a:pr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7" name="椭圆 146"/>
            <p:cNvSpPr/>
            <p:nvPr/>
          </p:nvSpPr>
          <p:spPr>
            <a:xfrm>
              <a:off x="4984597" y="1811679"/>
              <a:ext cx="2216028" cy="372140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8" name="任意多边形: 形状 147"/>
            <p:cNvSpPr/>
            <p:nvPr/>
          </p:nvSpPr>
          <p:spPr>
            <a:xfrm>
              <a:off x="3081261" y="1907365"/>
              <a:ext cx="6029480" cy="3772357"/>
            </a:xfrm>
            <a:custGeom>
              <a:avLst/>
              <a:gdLst>
                <a:gd name="connsiteX0" fmla="*/ 0 w 8915400"/>
                <a:gd name="connsiteY0" fmla="*/ 0 h 3849884"/>
                <a:gd name="connsiteX1" fmla="*/ 8915400 w 8915400"/>
                <a:gd name="connsiteY1" fmla="*/ 0 h 3849884"/>
                <a:gd name="connsiteX2" fmla="*/ 6344685 w 8915400"/>
                <a:gd name="connsiteY2" fmla="*/ 3527132 h 3849884"/>
                <a:gd name="connsiteX3" fmla="*/ 6349048 w 8915400"/>
                <a:gd name="connsiteY3" fmla="*/ 3541245 h 3849884"/>
                <a:gd name="connsiteX4" fmla="*/ 4459288 w 8915400"/>
                <a:gd name="connsiteY4" fmla="*/ 3849884 h 3849884"/>
                <a:gd name="connsiteX5" fmla="*/ 2569528 w 8915400"/>
                <a:gd name="connsiteY5" fmla="*/ 3541245 h 3849884"/>
                <a:gd name="connsiteX6" fmla="*/ 2572945 w 8915400"/>
                <a:gd name="connsiteY6" fmla="*/ 3530192 h 38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0" h="3849884">
                  <a:moveTo>
                    <a:pt x="0" y="0"/>
                  </a:moveTo>
                  <a:lnTo>
                    <a:pt x="8915400" y="0"/>
                  </a:lnTo>
                  <a:lnTo>
                    <a:pt x="6344685" y="3527132"/>
                  </a:lnTo>
                  <a:lnTo>
                    <a:pt x="6349048" y="3541245"/>
                  </a:lnTo>
                  <a:cubicBezTo>
                    <a:pt x="6349048" y="3711702"/>
                    <a:pt x="5502974" y="3849884"/>
                    <a:pt x="4459288" y="3849884"/>
                  </a:cubicBezTo>
                  <a:cubicBezTo>
                    <a:pt x="3415602" y="3849884"/>
                    <a:pt x="2569528" y="3711702"/>
                    <a:pt x="2569528" y="3541245"/>
                  </a:cubicBezTo>
                  <a:lnTo>
                    <a:pt x="2572945" y="3530192"/>
                  </a:lnTo>
                  <a:close/>
                </a:path>
              </a:pathLst>
            </a:custGeom>
            <a:gradFill flip="none" rotWithShape="1">
              <a:gsLst>
                <a:gs pos="0">
                  <a:schemeClr val="accent1">
                    <a:alpha val="0"/>
                  </a:schemeClr>
                </a:gs>
                <a:gs pos="100000">
                  <a:schemeClr val="accent1">
                    <a:alpha val="20000"/>
                  </a:schemeClr>
                </a:gs>
              </a:gsLst>
              <a:lin ang="5400000" scaled="1"/>
              <a:tileRect/>
            </a:gradFill>
            <a:ln w="22225">
              <a:gradFill>
                <a:gsLst>
                  <a:gs pos="77000">
                    <a:schemeClr val="accent1"/>
                  </a:gs>
                  <a:gs pos="17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latin typeface="+mj-lt"/>
                <a:ea typeface="+mj-ea"/>
                <a:cs typeface="+mn-cs"/>
              </a:endParaRPr>
            </a:p>
          </p:txBody>
        </p:sp>
        <p:sp>
          <p:nvSpPr>
            <p:cNvPr id="149" name="椭圆 148"/>
            <p:cNvSpPr/>
            <p:nvPr/>
          </p:nvSpPr>
          <p:spPr>
            <a:xfrm>
              <a:off x="4245704" y="5079463"/>
              <a:ext cx="3702744" cy="873786"/>
            </a:xfrm>
            <a:prstGeom prst="ellipse">
              <a:avLst/>
            </a:prstGeom>
            <a:noFill/>
            <a:ln w="19050">
              <a:gradFill>
                <a:gsLst>
                  <a:gs pos="1500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latin typeface="+mj-lt"/>
                <a:ea typeface="+mj-ea"/>
                <a:cs typeface="+mn-cs"/>
              </a:endParaRPr>
            </a:p>
          </p:txBody>
        </p:sp>
        <p:sp>
          <p:nvSpPr>
            <p:cNvPr id="150" name="椭圆 149"/>
            <p:cNvSpPr/>
            <p:nvPr/>
          </p:nvSpPr>
          <p:spPr>
            <a:xfrm>
              <a:off x="4342046" y="4049120"/>
              <a:ext cx="3510057" cy="657391"/>
            </a:xfrm>
            <a:prstGeom prst="ellipse">
              <a:avLst/>
            </a:prstGeom>
            <a:gradFill flip="none" rotWithShape="1">
              <a:gsLst>
                <a:gs pos="0">
                  <a:schemeClr val="accent1">
                    <a:alpha val="0"/>
                  </a:schemeClr>
                </a:gs>
                <a:gs pos="100000">
                  <a:schemeClr val="accent1">
                    <a:alpha val="64000"/>
                  </a:schemeClr>
                </a:gs>
              </a:gsLst>
              <a:lin ang="5400000" scaled="1"/>
              <a:tileRect/>
            </a:gradFill>
            <a:ln w="6350">
              <a:gradFill>
                <a:gsLst>
                  <a:gs pos="0">
                    <a:schemeClr val="accent1">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latin typeface="+mj-lt"/>
                <a:ea typeface="+mj-ea"/>
                <a:cs typeface="+mn-cs"/>
              </a:endParaRPr>
            </a:p>
          </p:txBody>
        </p:sp>
        <p:sp>
          <p:nvSpPr>
            <p:cNvPr id="151" name="椭圆 150"/>
            <p:cNvSpPr/>
            <p:nvPr/>
          </p:nvSpPr>
          <p:spPr>
            <a:xfrm>
              <a:off x="3419067" y="3572821"/>
              <a:ext cx="5356015" cy="1263935"/>
            </a:xfrm>
            <a:prstGeom prst="ellipse">
              <a:avLst/>
            </a:prstGeom>
            <a:noFill/>
            <a:ln w="19050">
              <a:gradFill>
                <a:gsLst>
                  <a:gs pos="15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latin typeface="+mj-lt"/>
                <a:ea typeface="+mj-ea"/>
                <a:cs typeface="+mn-cs"/>
              </a:endParaRPr>
            </a:p>
          </p:txBody>
        </p:sp>
        <p:sp>
          <p:nvSpPr>
            <p:cNvPr id="152" name="椭圆 151"/>
            <p:cNvSpPr/>
            <p:nvPr/>
          </p:nvSpPr>
          <p:spPr>
            <a:xfrm>
              <a:off x="4522828" y="5582536"/>
              <a:ext cx="3141863" cy="741428"/>
            </a:xfrm>
            <a:prstGeom prst="ellipse">
              <a:avLst/>
            </a:prstGeom>
            <a:noFill/>
            <a:ln w="6350">
              <a:gradFill>
                <a:gsLst>
                  <a:gs pos="45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latin typeface="+mj-lt"/>
                <a:ea typeface="+mj-ea"/>
                <a:cs typeface="+mn-cs"/>
              </a:endParaRPr>
            </a:p>
          </p:txBody>
        </p:sp>
        <p:sp>
          <p:nvSpPr>
            <p:cNvPr id="153" name="椭圆 152"/>
            <p:cNvSpPr/>
            <p:nvPr/>
          </p:nvSpPr>
          <p:spPr>
            <a:xfrm>
              <a:off x="4825198" y="5108925"/>
              <a:ext cx="2541602" cy="570796"/>
            </a:xfrm>
            <a:prstGeom prst="ellipse">
              <a:avLst/>
            </a:prstGeom>
            <a:gradFill flip="none" rotWithShape="1">
              <a:gsLst>
                <a:gs pos="0">
                  <a:schemeClr val="accent1">
                    <a:alpha val="0"/>
                  </a:schemeClr>
                </a:gs>
                <a:gs pos="100000">
                  <a:schemeClr val="accent1">
                    <a:alpha val="60000"/>
                  </a:schemeClr>
                </a:gs>
              </a:gsLst>
              <a:lin ang="5400000" scaled="1"/>
              <a:tileRect/>
            </a:gradFill>
            <a:ln w="6350">
              <a:gradFill>
                <a:gsLst>
                  <a:gs pos="0">
                    <a:schemeClr val="accent1">
                      <a:alpha val="0"/>
                    </a:schemeClr>
                  </a:gs>
                  <a:gs pos="99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algn="ctr" defTabSz="109855"/>
              <a:endParaRPr lang="zh-CN" altLang="en-US" sz="435">
                <a:solidFill>
                  <a:prstClr val="white"/>
                </a:solidFill>
                <a:latin typeface="+mj-lt"/>
                <a:ea typeface="+mj-ea"/>
              </a:endParaRPr>
            </a:p>
          </p:txBody>
        </p:sp>
        <p:sp>
          <p:nvSpPr>
            <p:cNvPr id="154" name="椭圆 153"/>
            <p:cNvSpPr/>
            <p:nvPr/>
          </p:nvSpPr>
          <p:spPr>
            <a:xfrm>
              <a:off x="4522828" y="3606767"/>
              <a:ext cx="252759" cy="252757"/>
            </a:xfrm>
            <a:prstGeom prst="ellipse">
              <a:avLst/>
            </a:pr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6" name="椭圆 155"/>
            <p:cNvSpPr/>
            <p:nvPr/>
          </p:nvSpPr>
          <p:spPr>
            <a:xfrm>
              <a:off x="4941761" y="3219127"/>
              <a:ext cx="1116122" cy="1116118"/>
            </a:xfrm>
            <a:prstGeom prst="ellipse">
              <a:avLst/>
            </a:pr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7" name="椭圆 156"/>
            <p:cNvSpPr/>
            <p:nvPr/>
          </p:nvSpPr>
          <p:spPr>
            <a:xfrm>
              <a:off x="6209963" y="3153302"/>
              <a:ext cx="1326906" cy="1326898"/>
            </a:xfrm>
            <a:prstGeom prst="ellipse">
              <a:avLst/>
            </a:prstGeom>
            <a:gradFill flip="none" rotWithShape="1">
              <a:gsLst>
                <a:gs pos="57000">
                  <a:schemeClr val="accent2">
                    <a:alpha val="0"/>
                  </a:schemeClr>
                </a:gs>
                <a:gs pos="24000">
                  <a:schemeClr val="accent2">
                    <a:alpha val="32000"/>
                  </a:schemeClr>
                </a:gs>
                <a:gs pos="0">
                  <a:schemeClr val="accent2">
                    <a:lumMod val="60000"/>
                    <a:lumOff val="40000"/>
                  </a:schemeClr>
                </a:gs>
                <a:gs pos="85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3" name="椭圆 162"/>
            <p:cNvSpPr/>
            <p:nvPr/>
          </p:nvSpPr>
          <p:spPr>
            <a:xfrm>
              <a:off x="3746396" y="4478626"/>
              <a:ext cx="120515" cy="120515"/>
            </a:xfrm>
            <a:prstGeom prst="ellipse">
              <a:avLst/>
            </a:prstGeom>
            <a:gradFill>
              <a:gsLst>
                <a:gs pos="52000">
                  <a:schemeClr val="accent1"/>
                </a:gs>
                <a:gs pos="100000">
                  <a:schemeClr val="accent1">
                    <a:lumMod val="60000"/>
                    <a:lumOff val="40000"/>
                  </a:schemeClr>
                </a:gs>
              </a:gsLst>
              <a:lin ang="18900000" scaled="1"/>
            </a:gradFill>
            <a:ln>
              <a:noFill/>
            </a:ln>
            <a:effectLst>
              <a:reflection blurRad="127000" stA="50000" endA="3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schemeClr val="bg1"/>
                </a:solidFill>
                <a:latin typeface="+mj-lt"/>
                <a:ea typeface="+mj-ea"/>
              </a:endParaRPr>
            </a:p>
          </p:txBody>
        </p:sp>
        <p:pic>
          <p:nvPicPr>
            <p:cNvPr id="246" name="图片 245" descr="图片包含 监控, 室内, 黑暗, 灯光&#10;&#10;描述已自动生成"/>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9272273">
              <a:off x="4671964" y="874801"/>
              <a:ext cx="2105308" cy="2465799"/>
            </a:xfrm>
            <a:prstGeom prst="rect">
              <a:avLst/>
            </a:prstGeom>
          </p:spPr>
        </p:pic>
        <p:pic>
          <p:nvPicPr>
            <p:cNvPr id="247" name="图片 246" descr="图片包含 监控, 室内, 黑暗, 灯光&#10;&#10;描述已自动生成"/>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9232797">
              <a:off x="4502323" y="2601933"/>
              <a:ext cx="1528325" cy="1790018"/>
            </a:xfrm>
            <a:prstGeom prst="rect">
              <a:avLst/>
            </a:prstGeom>
          </p:spPr>
        </p:pic>
        <p:pic>
          <p:nvPicPr>
            <p:cNvPr id="248" name="图片 247" descr="图片包含 监控, 室内, 黑暗, 灯光&#10;&#10;描述已自动生成"/>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9232797">
              <a:off x="5785669" y="2552592"/>
              <a:ext cx="1528325" cy="1790018"/>
            </a:xfrm>
            <a:prstGeom prst="rect">
              <a:avLst/>
            </a:prstGeom>
          </p:spPr>
        </p:pic>
      </p:grpSp>
      <p:sp>
        <p:nvSpPr>
          <p:cNvPr id="30" name="文本框 29">
            <a:extLst>
              <a:ext uri="{FF2B5EF4-FFF2-40B4-BE49-F238E27FC236}">
                <a16:creationId xmlns:a16="http://schemas.microsoft.com/office/drawing/2014/main" id="{C5AE862D-05DA-40A5-8734-DA8CB1E14C3D}"/>
              </a:ext>
            </a:extLst>
          </p:cNvPr>
          <p:cNvSpPr txBox="1"/>
          <p:nvPr/>
        </p:nvSpPr>
        <p:spPr>
          <a:xfrm>
            <a:off x="9639408" y="1751606"/>
            <a:ext cx="1436291"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dirty="0">
                <a:latin typeface="+mj-ea"/>
                <a:ea typeface="+mj-ea"/>
              </a:rPr>
              <a:t>团队支持</a:t>
            </a:r>
          </a:p>
        </p:txBody>
      </p:sp>
      <p:sp>
        <p:nvSpPr>
          <p:cNvPr id="31" name="文本框 30">
            <a:extLst>
              <a:ext uri="{FF2B5EF4-FFF2-40B4-BE49-F238E27FC236}">
                <a16:creationId xmlns:a16="http://schemas.microsoft.com/office/drawing/2014/main" id="{FA21D3AE-13C6-435C-BED4-70ED58B3FA79}"/>
              </a:ext>
            </a:extLst>
          </p:cNvPr>
          <p:cNvSpPr txBox="1"/>
          <p:nvPr/>
        </p:nvSpPr>
        <p:spPr>
          <a:xfrm flipH="1">
            <a:off x="9099656" y="5445837"/>
            <a:ext cx="1137079" cy="430887"/>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endParaRPr lang="zh-CN" altLang="en-US" dirty="0">
              <a:latin typeface="+mj-ea"/>
              <a:ea typeface="+mj-ea"/>
            </a:endParaRPr>
          </a:p>
        </p:txBody>
      </p:sp>
      <p:sp>
        <p:nvSpPr>
          <p:cNvPr id="33" name="文本框 32">
            <a:extLst>
              <a:ext uri="{FF2B5EF4-FFF2-40B4-BE49-F238E27FC236}">
                <a16:creationId xmlns:a16="http://schemas.microsoft.com/office/drawing/2014/main" id="{1AD8B18A-33F6-4116-AEAE-9230CD3F146B}"/>
              </a:ext>
            </a:extLst>
          </p:cNvPr>
          <p:cNvSpPr txBox="1"/>
          <p:nvPr/>
        </p:nvSpPr>
        <p:spPr>
          <a:xfrm>
            <a:off x="8851573" y="2259965"/>
            <a:ext cx="3340427" cy="4198393"/>
          </a:xfrm>
          <a:prstGeom prst="rect">
            <a:avLst/>
          </a:prstGeom>
          <a:noFill/>
        </p:spPr>
        <p:txBody>
          <a:bodyPr wrap="square">
            <a:spAutoFit/>
          </a:bodyPr>
          <a:lstStyle/>
          <a:p>
            <a:pPr>
              <a:lnSpc>
                <a:spcPct val="150000"/>
              </a:lnSpc>
            </a:pPr>
            <a:r>
              <a:rPr lang="zh-CN" altLang="en-US" dirty="0"/>
              <a:t> </a:t>
            </a:r>
            <a:r>
              <a:rPr lang="zh-CN" altLang="en-US" dirty="0">
                <a:solidFill>
                  <a:schemeClr val="bg1"/>
                </a:solidFill>
              </a:rPr>
              <a:t>我们团队有项目负责人、技术负责人、数据分析师，并清晰划分每位成员的任务，确保项目的各个环节无缝衔接。 另外我们采用高效的协作工具，如GitHub、Python、Matlab来推动团队内部的沟通和任务管理。 除此之外，我们获得了武汉学院信息工程学院的资源共享和技术支持。</a:t>
            </a:r>
            <a:r>
              <a:rPr lang="zh-CN" altLang="en-US"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0" y="490214"/>
            <a:ext cx="5026160" cy="534035"/>
          </a:xfrm>
        </p:spPr>
        <p:txBody>
          <a:bodyPr>
            <a:spAutoFit/>
          </a:bodyPr>
          <a:lstStyle/>
          <a:p>
            <a:r>
              <a:rPr lang="en-US" altLang="zh-CN" dirty="0"/>
              <a:t>4.2 </a:t>
            </a:r>
            <a:r>
              <a:rPr lang="zh-CN" altLang="en-US" dirty="0"/>
              <a:t>时间线图可视化</a:t>
            </a: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54" y="1304601"/>
            <a:ext cx="6613958" cy="4960468"/>
          </a:xfrm>
          <a:prstGeom prst="rect">
            <a:avLst/>
          </a:prstGeom>
        </p:spPr>
      </p:pic>
      <p:sp>
        <p:nvSpPr>
          <p:cNvPr id="3" name="文本框 2"/>
          <p:cNvSpPr txBox="1"/>
          <p:nvPr/>
        </p:nvSpPr>
        <p:spPr>
          <a:xfrm>
            <a:off x="7978382" y="1087464"/>
            <a:ext cx="3831464" cy="5170646"/>
          </a:xfrm>
          <a:prstGeom prst="rect">
            <a:avLst/>
          </a:prstGeom>
          <a:noFill/>
        </p:spPr>
        <p:txBody>
          <a:bodyPr wrap="square" lIns="0" tIns="0" rIns="0" bIns="0" rtlCol="0" anchor="t">
            <a:spAutoFit/>
          </a:bodyPr>
          <a:lstStyle/>
          <a:p>
            <a:pPr algn="l"/>
            <a:r>
              <a:rPr lang="zh-CN" altLang="en-US" sz="1600" dirty="0">
                <a:solidFill>
                  <a:schemeClr val="bg1"/>
                </a:solidFill>
              </a:rPr>
              <a:t>分析：</a:t>
            </a:r>
            <a:endParaRPr lang="en-US" altLang="zh-CN" sz="1600" dirty="0">
              <a:solidFill>
                <a:schemeClr val="bg1"/>
              </a:solidFill>
            </a:endParaRPr>
          </a:p>
          <a:p>
            <a:pPr algn="l"/>
            <a:r>
              <a:rPr lang="en-US" altLang="zh-CN" sz="1600" dirty="0">
                <a:solidFill>
                  <a:schemeClr val="bg1"/>
                </a:solidFill>
              </a:rPr>
              <a:t>1.</a:t>
            </a:r>
            <a:r>
              <a:rPr lang="zh-CN" altLang="en-US" sz="1600" dirty="0">
                <a:solidFill>
                  <a:schemeClr val="bg1"/>
                </a:solidFill>
              </a:rPr>
              <a:t>趋势分析早期增长：图中数据在 </a:t>
            </a:r>
            <a:r>
              <a:rPr lang="en-US" altLang="zh-CN" sz="1600" dirty="0">
                <a:solidFill>
                  <a:schemeClr val="bg1"/>
                </a:solidFill>
              </a:rPr>
              <a:t>2016 </a:t>
            </a:r>
            <a:r>
              <a:rPr lang="zh-CN" altLang="en-US" sz="1600" dirty="0">
                <a:solidFill>
                  <a:schemeClr val="bg1"/>
                </a:solidFill>
              </a:rPr>
              <a:t>年初 开始迅速上升，显示出该指标在初期增长非常快，这可能是由于 </a:t>
            </a:r>
            <a:r>
              <a:rPr lang="en-US" altLang="zh-CN" sz="1600" dirty="0">
                <a:solidFill>
                  <a:schemeClr val="bg1"/>
                </a:solidFill>
              </a:rPr>
              <a:t>Microsoft VS Code </a:t>
            </a:r>
            <a:r>
              <a:rPr lang="zh-CN" altLang="en-US" sz="1600" dirty="0">
                <a:solidFill>
                  <a:schemeClr val="bg1"/>
                </a:solidFill>
              </a:rPr>
              <a:t>项目在这个阶段逐渐受到开发者欢迎并获得更高的开源社区影响力。高点和稳定期：在 </a:t>
            </a:r>
            <a:r>
              <a:rPr lang="en-US" altLang="zh-CN" sz="1600" dirty="0">
                <a:solidFill>
                  <a:schemeClr val="bg1"/>
                </a:solidFill>
              </a:rPr>
              <a:t>2017 </a:t>
            </a:r>
            <a:r>
              <a:rPr lang="zh-CN" altLang="en-US" sz="1600" dirty="0">
                <a:solidFill>
                  <a:schemeClr val="bg1"/>
                </a:solidFill>
              </a:rPr>
              <a:t>年至 </a:t>
            </a:r>
            <a:r>
              <a:rPr lang="en-US" altLang="zh-CN" sz="1600" dirty="0">
                <a:solidFill>
                  <a:schemeClr val="bg1"/>
                </a:solidFill>
              </a:rPr>
              <a:t>2018 </a:t>
            </a:r>
            <a:r>
              <a:rPr lang="zh-CN" altLang="en-US" sz="1600" dirty="0">
                <a:solidFill>
                  <a:schemeClr val="bg1"/>
                </a:solidFill>
              </a:rPr>
              <a:t>年初，数据波动上升后开始趋于稳定，大部分值维持在 </a:t>
            </a:r>
            <a:r>
              <a:rPr lang="en-US" altLang="zh-CN" sz="1600" dirty="0">
                <a:solidFill>
                  <a:schemeClr val="bg1"/>
                </a:solidFill>
              </a:rPr>
              <a:t>800 </a:t>
            </a:r>
            <a:r>
              <a:rPr lang="zh-CN" altLang="en-US" sz="1600" dirty="0">
                <a:solidFill>
                  <a:schemeClr val="bg1"/>
                </a:solidFill>
              </a:rPr>
              <a:t>到 </a:t>
            </a:r>
            <a:r>
              <a:rPr lang="en-US" altLang="zh-CN" sz="1600" dirty="0">
                <a:solidFill>
                  <a:schemeClr val="bg1"/>
                </a:solidFill>
              </a:rPr>
              <a:t>900 </a:t>
            </a:r>
            <a:r>
              <a:rPr lang="zh-CN" altLang="en-US" sz="1600" dirty="0">
                <a:solidFill>
                  <a:schemeClr val="bg1"/>
                </a:solidFill>
              </a:rPr>
              <a:t>之间。波动区间：从 </a:t>
            </a:r>
            <a:r>
              <a:rPr lang="en-US" altLang="zh-CN" sz="1600" dirty="0">
                <a:solidFill>
                  <a:schemeClr val="bg1"/>
                </a:solidFill>
              </a:rPr>
              <a:t>2019 </a:t>
            </a:r>
            <a:r>
              <a:rPr lang="zh-CN" altLang="en-US" sz="1600" dirty="0">
                <a:solidFill>
                  <a:schemeClr val="bg1"/>
                </a:solidFill>
              </a:rPr>
              <a:t>年起，数据在较高区间（</a:t>
            </a:r>
            <a:r>
              <a:rPr lang="en-US" altLang="zh-CN" sz="1600" dirty="0">
                <a:solidFill>
                  <a:schemeClr val="bg1"/>
                </a:solidFill>
              </a:rPr>
              <a:t>800~900 </a:t>
            </a:r>
            <a:r>
              <a:rPr lang="zh-CN" altLang="en-US" sz="1600" dirty="0">
                <a:solidFill>
                  <a:schemeClr val="bg1"/>
                </a:solidFill>
              </a:rPr>
              <a:t>左右）波动，但仍出现短暂下跌和反弹，表明该指标的影响力具有一定的波动性。</a:t>
            </a:r>
            <a:endParaRPr lang="en-US" altLang="zh-CN" sz="1600" dirty="0">
              <a:solidFill>
                <a:schemeClr val="bg1"/>
              </a:solidFill>
            </a:endParaRPr>
          </a:p>
          <a:p>
            <a:pPr algn="l"/>
            <a:r>
              <a:rPr lang="en-US" altLang="zh-CN" sz="1600" dirty="0">
                <a:solidFill>
                  <a:schemeClr val="bg1"/>
                </a:solidFill>
              </a:rPr>
              <a:t>2. </a:t>
            </a:r>
            <a:r>
              <a:rPr lang="zh-CN" altLang="en-US" sz="1600" dirty="0">
                <a:solidFill>
                  <a:schemeClr val="bg1"/>
                </a:solidFill>
              </a:rPr>
              <a:t>异常点与波动</a:t>
            </a:r>
            <a:r>
              <a:rPr lang="en-US" altLang="zh-CN" sz="1600" dirty="0">
                <a:solidFill>
                  <a:schemeClr val="bg1"/>
                </a:solidFill>
              </a:rPr>
              <a:t>2024 </a:t>
            </a:r>
            <a:r>
              <a:rPr lang="zh-CN" altLang="en-US" sz="1600" dirty="0">
                <a:solidFill>
                  <a:schemeClr val="bg1"/>
                </a:solidFill>
              </a:rPr>
              <a:t>年初峰值：图中在 </a:t>
            </a:r>
            <a:r>
              <a:rPr lang="en-US" altLang="zh-CN" sz="1600" dirty="0">
                <a:solidFill>
                  <a:schemeClr val="bg1"/>
                </a:solidFill>
              </a:rPr>
              <a:t>2024 </a:t>
            </a:r>
            <a:r>
              <a:rPr lang="zh-CN" altLang="en-US" sz="1600" dirty="0">
                <a:solidFill>
                  <a:schemeClr val="bg1"/>
                </a:solidFill>
              </a:rPr>
              <a:t>年初 出现了明显的 异常高点（超过 </a:t>
            </a:r>
            <a:r>
              <a:rPr lang="en-US" altLang="zh-CN" sz="1600" dirty="0">
                <a:solidFill>
                  <a:schemeClr val="bg1"/>
                </a:solidFill>
              </a:rPr>
              <a:t>1000</a:t>
            </a:r>
            <a:r>
              <a:rPr lang="zh-CN" altLang="en-US" sz="1600" dirty="0">
                <a:solidFill>
                  <a:schemeClr val="bg1"/>
                </a:solidFill>
              </a:rPr>
              <a:t>），这可能代表某个特殊事件或活动导致 </a:t>
            </a:r>
            <a:r>
              <a:rPr lang="en-US" altLang="zh-CN" sz="1600" dirty="0" err="1">
                <a:solidFill>
                  <a:schemeClr val="bg1"/>
                </a:solidFill>
              </a:rPr>
              <a:t>OpenRank</a:t>
            </a:r>
            <a:r>
              <a:rPr lang="en-US" altLang="zh-CN" sz="1600" dirty="0">
                <a:solidFill>
                  <a:schemeClr val="bg1"/>
                </a:solidFill>
              </a:rPr>
              <a:t> </a:t>
            </a:r>
            <a:r>
              <a:rPr lang="zh-CN" altLang="en-US" sz="1600" dirty="0">
                <a:solidFill>
                  <a:schemeClr val="bg1"/>
                </a:solidFill>
              </a:rPr>
              <a:t>指标快速上升。比如重大版本发布、开发者活跃度增加或突发的代码贡献高峰。下跌与恢复：在一些时段数据有所下降，如 </a:t>
            </a:r>
            <a:r>
              <a:rPr lang="en-US" altLang="zh-CN" sz="1600" dirty="0">
                <a:solidFill>
                  <a:schemeClr val="bg1"/>
                </a:solidFill>
              </a:rPr>
              <a:t>2020-2021 </a:t>
            </a:r>
            <a:r>
              <a:rPr lang="zh-CN" altLang="en-US" sz="1600" dirty="0">
                <a:solidFill>
                  <a:schemeClr val="bg1"/>
                </a:solidFill>
              </a:rPr>
              <a:t>年 和 </a:t>
            </a:r>
            <a:r>
              <a:rPr lang="en-US" altLang="zh-CN" sz="1600" dirty="0">
                <a:solidFill>
                  <a:schemeClr val="bg1"/>
                </a:solidFill>
              </a:rPr>
              <a:t>2024 </a:t>
            </a:r>
            <a:r>
              <a:rPr lang="zh-CN" altLang="en-US" sz="1600" dirty="0">
                <a:solidFill>
                  <a:schemeClr val="bg1"/>
                </a:solidFill>
              </a:rPr>
              <a:t>年 </a:t>
            </a:r>
            <a:r>
              <a:rPr lang="en-US" altLang="zh-CN" sz="1600" dirty="0">
                <a:solidFill>
                  <a:schemeClr val="bg1"/>
                </a:solidFill>
              </a:rPr>
              <a:t>2 </a:t>
            </a:r>
            <a:r>
              <a:rPr lang="zh-CN" altLang="en-US" sz="1600" dirty="0">
                <a:solidFill>
                  <a:schemeClr val="bg1"/>
                </a:solidFill>
              </a:rPr>
              <a:t>月后，但总体依然保持在 </a:t>
            </a:r>
            <a:r>
              <a:rPr lang="en-US" altLang="zh-CN" sz="1600" dirty="0">
                <a:solidFill>
                  <a:schemeClr val="bg1"/>
                </a:solidFill>
              </a:rPr>
              <a:t>700 </a:t>
            </a:r>
            <a:r>
              <a:rPr lang="zh-CN" altLang="en-US" sz="1600" dirty="0">
                <a:solidFill>
                  <a:schemeClr val="bg1"/>
                </a:solidFill>
              </a:rPr>
              <a:t>以上，这显示该项目仍然具有稳定的社区影响力。</a:t>
            </a:r>
          </a:p>
        </p:txBody>
      </p:sp>
      <p:sp>
        <p:nvSpPr>
          <p:cNvPr id="6" name="文本框 5">
            <a:extLst>
              <a:ext uri="{FF2B5EF4-FFF2-40B4-BE49-F238E27FC236}">
                <a16:creationId xmlns:a16="http://schemas.microsoft.com/office/drawing/2014/main" id="{E9537D2F-2819-4985-9953-58FADEE1EE66}"/>
              </a:ext>
            </a:extLst>
          </p:cNvPr>
          <p:cNvSpPr txBox="1"/>
          <p:nvPr/>
        </p:nvSpPr>
        <p:spPr>
          <a:xfrm>
            <a:off x="1347245" y="6430005"/>
            <a:ext cx="5098631" cy="230832"/>
          </a:xfrm>
          <a:prstGeom prst="rect">
            <a:avLst/>
          </a:prstGeom>
          <a:noFill/>
        </p:spPr>
        <p:txBody>
          <a:bodyPr wrap="square">
            <a:spAutoFit/>
          </a:bodyPr>
          <a:lstStyle/>
          <a:p>
            <a:pPr algn="l"/>
            <a:r>
              <a:rPr lang="en-US" altLang="zh-CN" sz="900" dirty="0">
                <a:solidFill>
                  <a:schemeClr val="bg1"/>
                </a:solidFill>
              </a:rPr>
              <a:t>GitHub</a:t>
            </a:r>
            <a:r>
              <a:rPr lang="zh-CN" altLang="en-US" sz="900" dirty="0">
                <a:solidFill>
                  <a:schemeClr val="bg1"/>
                </a:solidFill>
              </a:rPr>
              <a:t>中</a:t>
            </a:r>
            <a:r>
              <a:rPr lang="en-US" altLang="zh-CN" sz="900" dirty="0">
                <a:solidFill>
                  <a:schemeClr val="bg1"/>
                </a:solidFill>
              </a:rPr>
              <a:t>Microsoft VS Code </a:t>
            </a:r>
            <a:r>
              <a:rPr lang="zh-CN" altLang="en-US" sz="900" dirty="0">
                <a:solidFill>
                  <a:schemeClr val="bg1"/>
                </a:solidFill>
              </a:rPr>
              <a:t>项目在过去十余年中</a:t>
            </a:r>
            <a:r>
              <a:rPr lang="en-US" altLang="zh-CN" sz="900" dirty="0" err="1">
                <a:solidFill>
                  <a:schemeClr val="bg1"/>
                </a:solidFill>
              </a:rPr>
              <a:t>OpenRank</a:t>
            </a:r>
            <a:r>
              <a:rPr lang="en-US" altLang="zh-CN" sz="900" dirty="0">
                <a:solidFill>
                  <a:schemeClr val="bg1"/>
                </a:solidFill>
              </a:rPr>
              <a:t> </a:t>
            </a:r>
            <a:r>
              <a:rPr lang="zh-CN" altLang="en-US" sz="900" dirty="0">
                <a:solidFill>
                  <a:schemeClr val="bg1"/>
                </a:solidFill>
              </a:rPr>
              <a:t>指标的变化趋势时间线型图</a:t>
            </a:r>
            <a:endParaRPr lang="en-US" altLang="zh-CN" sz="9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0" y="490214"/>
            <a:ext cx="5026160" cy="534035"/>
          </a:xfrm>
        </p:spPr>
        <p:txBody>
          <a:bodyPr>
            <a:spAutoFit/>
          </a:bodyPr>
          <a:lstStyle/>
          <a:p>
            <a:r>
              <a:rPr lang="en-US" altLang="zh-CN" dirty="0"/>
              <a:t>4.3 </a:t>
            </a:r>
            <a:r>
              <a:rPr lang="zh-CN" altLang="en-US" dirty="0"/>
              <a:t>热力图可视化</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65" y="1305877"/>
            <a:ext cx="5909310" cy="4431983"/>
          </a:xfrm>
          <a:prstGeom prst="rect">
            <a:avLst/>
          </a:prstGeom>
        </p:spPr>
      </p:pic>
      <p:sp>
        <p:nvSpPr>
          <p:cNvPr id="6" name="文本框 5"/>
          <p:cNvSpPr txBox="1"/>
          <p:nvPr/>
        </p:nvSpPr>
        <p:spPr>
          <a:xfrm>
            <a:off x="7722306" y="704452"/>
            <a:ext cx="4064000" cy="4431665"/>
          </a:xfrm>
          <a:prstGeom prst="rect">
            <a:avLst/>
          </a:prstGeom>
          <a:noFill/>
        </p:spPr>
        <p:txBody>
          <a:bodyPr wrap="square" lIns="0" tIns="0" rIns="0" bIns="0" rtlCol="0" anchor="t">
            <a:noAutofit/>
          </a:bodyPr>
          <a:lstStyle/>
          <a:p>
            <a:pPr algn="l"/>
            <a:r>
              <a:rPr lang="zh-CN" altLang="en-US" sz="2000" dirty="0">
                <a:solidFill>
                  <a:schemeClr val="bg1"/>
                </a:solidFill>
              </a:rPr>
              <a:t>分析：</a:t>
            </a:r>
            <a:endParaRPr lang="en-US" altLang="zh-CN" sz="2000" dirty="0">
              <a:solidFill>
                <a:schemeClr val="bg1"/>
              </a:solidFill>
            </a:endParaRPr>
          </a:p>
          <a:p>
            <a:pPr algn="l"/>
            <a:r>
              <a:rPr lang="en-US" altLang="zh-CN" sz="2000" dirty="0">
                <a:solidFill>
                  <a:schemeClr val="bg1"/>
                </a:solidFill>
              </a:rPr>
              <a:t>1. </a:t>
            </a:r>
            <a:r>
              <a:rPr lang="zh-CN" altLang="en-US" sz="2000" dirty="0">
                <a:solidFill>
                  <a:schemeClr val="bg1"/>
                </a:solidFill>
              </a:rPr>
              <a:t>长期稳定性</a:t>
            </a:r>
            <a:endParaRPr lang="en-US" altLang="zh-CN" sz="2000" dirty="0">
              <a:solidFill>
                <a:schemeClr val="bg1"/>
              </a:solidFill>
            </a:endParaRPr>
          </a:p>
          <a:p>
            <a:pPr algn="l"/>
            <a:r>
              <a:rPr lang="zh-CN" altLang="en-US" sz="2000" dirty="0">
                <a:solidFill>
                  <a:schemeClr val="bg1"/>
                </a:solidFill>
              </a:rPr>
              <a:t>从整体来看，虽然 </a:t>
            </a:r>
            <a:r>
              <a:rPr lang="en-US" altLang="zh-CN" sz="2000" dirty="0">
                <a:solidFill>
                  <a:schemeClr val="bg1"/>
                </a:solidFill>
              </a:rPr>
              <a:t>Open Rank </a:t>
            </a:r>
            <a:r>
              <a:rPr lang="zh-CN" altLang="en-US" sz="2000" dirty="0">
                <a:solidFill>
                  <a:schemeClr val="bg1"/>
                </a:solidFill>
              </a:rPr>
              <a:t>数据存在波动，但</a:t>
            </a:r>
            <a:r>
              <a:rPr lang="en-US" altLang="zh-CN" sz="2000" dirty="0">
                <a:solidFill>
                  <a:schemeClr val="bg1"/>
                </a:solidFill>
                <a:sym typeface="+mn-ea"/>
              </a:rPr>
              <a:t>Microsoft </a:t>
            </a:r>
            <a:r>
              <a:rPr lang="en-US" altLang="zh-CN" sz="2000" dirty="0">
                <a:solidFill>
                  <a:schemeClr val="bg1"/>
                </a:solidFill>
              </a:rPr>
              <a:t>VS Code </a:t>
            </a:r>
            <a:r>
              <a:rPr lang="zh-CN" altLang="en-US" sz="2000" dirty="0">
                <a:solidFill>
                  <a:schemeClr val="bg1"/>
                </a:solidFill>
              </a:rPr>
              <a:t>的影响力保持在较高水平，特别是 </a:t>
            </a:r>
            <a:r>
              <a:rPr lang="en-US" altLang="zh-CN" sz="2000" dirty="0">
                <a:solidFill>
                  <a:schemeClr val="bg1"/>
                </a:solidFill>
              </a:rPr>
              <a:t>2017 </a:t>
            </a:r>
            <a:r>
              <a:rPr lang="zh-CN" altLang="en-US" sz="2000" dirty="0">
                <a:solidFill>
                  <a:schemeClr val="bg1"/>
                </a:solidFill>
              </a:rPr>
              <a:t>年后 数据没有出现长期下跌的趋势。这表明</a:t>
            </a:r>
            <a:r>
              <a:rPr lang="en-US" altLang="zh-CN" sz="2000" dirty="0">
                <a:solidFill>
                  <a:schemeClr val="bg1"/>
                </a:solidFill>
              </a:rPr>
              <a:t>:</a:t>
            </a:r>
            <a:r>
              <a:rPr lang="en-US" altLang="zh-CN" sz="2000" dirty="0">
                <a:solidFill>
                  <a:schemeClr val="bg1"/>
                </a:solidFill>
                <a:sym typeface="+mn-ea"/>
              </a:rPr>
              <a:t> Microsoft </a:t>
            </a:r>
            <a:r>
              <a:rPr lang="en-US" altLang="zh-CN" sz="2000" dirty="0">
                <a:solidFill>
                  <a:schemeClr val="bg1"/>
                </a:solidFill>
              </a:rPr>
              <a:t>VS Code </a:t>
            </a:r>
            <a:r>
              <a:rPr lang="zh-CN" altLang="en-US" sz="2000" dirty="0">
                <a:solidFill>
                  <a:schemeClr val="bg1"/>
                </a:solidFill>
              </a:rPr>
              <a:t>开源社区活跃度稳定开发者贡献度和代码提交保持良好状态。</a:t>
            </a:r>
            <a:endParaRPr lang="en-US" altLang="zh-CN" sz="2000" dirty="0">
              <a:solidFill>
                <a:schemeClr val="bg1"/>
              </a:solidFill>
            </a:endParaRPr>
          </a:p>
          <a:p>
            <a:pPr algn="l"/>
            <a:r>
              <a:rPr lang="en-US" altLang="zh-CN" sz="2000" dirty="0">
                <a:solidFill>
                  <a:schemeClr val="bg1"/>
                </a:solidFill>
              </a:rPr>
              <a:t>2. </a:t>
            </a:r>
            <a:r>
              <a:rPr lang="zh-CN" altLang="en-US" sz="2000" dirty="0">
                <a:solidFill>
                  <a:schemeClr val="bg1"/>
                </a:solidFill>
              </a:rPr>
              <a:t>潜在原因分析</a:t>
            </a:r>
            <a:endParaRPr lang="en-US" altLang="zh-CN" sz="2000" dirty="0">
              <a:solidFill>
                <a:schemeClr val="bg1"/>
              </a:solidFill>
            </a:endParaRPr>
          </a:p>
          <a:p>
            <a:pPr algn="l"/>
            <a:r>
              <a:rPr lang="zh-CN" altLang="en-US" sz="2000" dirty="0">
                <a:solidFill>
                  <a:schemeClr val="bg1"/>
                </a:solidFill>
              </a:rPr>
              <a:t>峰值产生原因：某些版本更新、</a:t>
            </a:r>
            <a:r>
              <a:rPr lang="en-US" altLang="zh-CN" sz="2000" dirty="0">
                <a:solidFill>
                  <a:schemeClr val="bg1"/>
                </a:solidFill>
              </a:rPr>
              <a:t>GitHub </a:t>
            </a:r>
            <a:r>
              <a:rPr lang="zh-CN" altLang="en-US" sz="2000" dirty="0">
                <a:solidFill>
                  <a:schemeClr val="bg1"/>
                </a:solidFill>
              </a:rPr>
              <a:t>活动（如</a:t>
            </a:r>
            <a:r>
              <a:rPr lang="en-US" altLang="zh-CN" sz="2000" dirty="0" err="1">
                <a:solidFill>
                  <a:schemeClr val="bg1"/>
                </a:solidFill>
              </a:rPr>
              <a:t>Hacktoberfest</a:t>
            </a:r>
            <a:r>
              <a:rPr lang="zh-CN" altLang="en-US" sz="2000" dirty="0">
                <a:solidFill>
                  <a:schemeClr val="bg1"/>
                </a:solidFill>
              </a:rPr>
              <a:t>）、重大功能发布等，可能促成了 </a:t>
            </a:r>
            <a:r>
              <a:rPr lang="en-US" altLang="zh-CN" sz="2000" dirty="0">
                <a:solidFill>
                  <a:schemeClr val="bg1"/>
                </a:solidFill>
              </a:rPr>
              <a:t>2024 </a:t>
            </a:r>
            <a:r>
              <a:rPr lang="zh-CN" altLang="en-US" sz="2000" dirty="0">
                <a:solidFill>
                  <a:schemeClr val="bg1"/>
                </a:solidFill>
              </a:rPr>
              <a:t>年初的峰值。</a:t>
            </a:r>
            <a:endParaRPr lang="en-US" altLang="zh-CN" sz="2000" dirty="0">
              <a:solidFill>
                <a:schemeClr val="bg1"/>
              </a:solidFill>
            </a:endParaRPr>
          </a:p>
          <a:p>
            <a:pPr algn="l"/>
            <a:r>
              <a:rPr lang="zh-CN" altLang="en-US" sz="2000" dirty="0">
                <a:solidFill>
                  <a:schemeClr val="bg1"/>
                </a:solidFill>
              </a:rPr>
              <a:t>数据波动：数据的波动可能反映出开发周期、社区活动频率、或与其他竞品工具（如 </a:t>
            </a:r>
            <a:r>
              <a:rPr lang="en-US" altLang="zh-CN" sz="2000" dirty="0">
                <a:solidFill>
                  <a:schemeClr val="bg1"/>
                </a:solidFill>
              </a:rPr>
              <a:t>IntelliJ</a:t>
            </a:r>
            <a:r>
              <a:rPr lang="zh-CN" altLang="en-US" sz="2000" dirty="0">
                <a:solidFill>
                  <a:schemeClr val="bg1"/>
                </a:solidFill>
              </a:rPr>
              <a:t>、</a:t>
            </a:r>
            <a:r>
              <a:rPr lang="en-US" altLang="zh-CN" sz="2000" dirty="0">
                <a:solidFill>
                  <a:schemeClr val="bg1"/>
                </a:solidFill>
              </a:rPr>
              <a:t>Sublime Text</a:t>
            </a:r>
            <a:r>
              <a:rPr lang="zh-CN" altLang="en-US" sz="2000" dirty="0">
                <a:solidFill>
                  <a:schemeClr val="bg1"/>
                </a:solidFill>
              </a:rPr>
              <a:t>）对比时产生的开发者流动。</a:t>
            </a:r>
          </a:p>
        </p:txBody>
      </p:sp>
      <p:sp>
        <p:nvSpPr>
          <p:cNvPr id="7" name="文本框 6">
            <a:extLst>
              <a:ext uri="{FF2B5EF4-FFF2-40B4-BE49-F238E27FC236}">
                <a16:creationId xmlns:a16="http://schemas.microsoft.com/office/drawing/2014/main" id="{CB6775A7-8A48-48B0-88FD-E6090C47B1AA}"/>
              </a:ext>
            </a:extLst>
          </p:cNvPr>
          <p:cNvSpPr txBox="1"/>
          <p:nvPr/>
        </p:nvSpPr>
        <p:spPr>
          <a:xfrm>
            <a:off x="535457" y="5952067"/>
            <a:ext cx="6094926" cy="276999"/>
          </a:xfrm>
          <a:prstGeom prst="rect">
            <a:avLst/>
          </a:prstGeom>
          <a:noFill/>
        </p:spPr>
        <p:txBody>
          <a:bodyPr wrap="square">
            <a:spAutoFit/>
          </a:bodyPr>
          <a:lstStyle/>
          <a:p>
            <a:pPr algn="l"/>
            <a:r>
              <a:rPr lang="en-US" altLang="zh-CN" sz="1200" dirty="0">
                <a:solidFill>
                  <a:schemeClr val="bg1"/>
                </a:solidFill>
                <a:sym typeface="+mn-ea"/>
              </a:rPr>
              <a:t>GitHub</a:t>
            </a:r>
            <a:r>
              <a:rPr lang="zh-CN" altLang="en-US" sz="1200" dirty="0">
                <a:solidFill>
                  <a:schemeClr val="bg1"/>
                </a:solidFill>
                <a:sym typeface="+mn-ea"/>
              </a:rPr>
              <a:t>中</a:t>
            </a:r>
            <a:r>
              <a:rPr lang="en-US" altLang="zh-CN" sz="1200" dirty="0">
                <a:solidFill>
                  <a:schemeClr val="bg1"/>
                </a:solidFill>
                <a:sym typeface="+mn-ea"/>
              </a:rPr>
              <a:t>Microsoft VS Code</a:t>
            </a:r>
            <a:r>
              <a:rPr lang="zh-CN" altLang="en-US" sz="1200" dirty="0">
                <a:solidFill>
                  <a:schemeClr val="bg1"/>
                </a:solidFill>
                <a:sym typeface="+mn-ea"/>
              </a:rPr>
              <a:t>项目</a:t>
            </a:r>
            <a:r>
              <a:rPr lang="en-US" altLang="en-US" sz="1200" dirty="0">
                <a:solidFill>
                  <a:schemeClr val="bg1"/>
                </a:solidFill>
                <a:sym typeface="+mn-ea"/>
              </a:rPr>
              <a:t> </a:t>
            </a:r>
            <a:r>
              <a:rPr lang="zh-CN" altLang="en-US" sz="1200" dirty="0">
                <a:solidFill>
                  <a:schemeClr val="bg1"/>
                </a:solidFill>
                <a:sym typeface="+mn-ea"/>
              </a:rPr>
              <a:t>在过去十年中</a:t>
            </a:r>
            <a:r>
              <a:rPr lang="en-US" altLang="zh-CN" sz="1200" dirty="0">
                <a:solidFill>
                  <a:schemeClr val="bg1"/>
                </a:solidFill>
                <a:sym typeface="+mn-ea"/>
              </a:rPr>
              <a:t>Open Rank</a:t>
            </a:r>
            <a:r>
              <a:rPr lang="zh-CN" altLang="en-US" sz="1200" dirty="0">
                <a:solidFill>
                  <a:schemeClr val="bg1"/>
                </a:solidFill>
                <a:sym typeface="+mn-ea"/>
              </a:rPr>
              <a:t>指标的变化趋势的热力图</a:t>
            </a:r>
            <a:endParaRPr lang="zh-CN" altLang="en-US" sz="12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0" y="490214"/>
            <a:ext cx="5026160" cy="534035"/>
          </a:xfrm>
        </p:spPr>
        <p:txBody>
          <a:bodyPr>
            <a:spAutoFit/>
          </a:bodyPr>
          <a:lstStyle/>
          <a:p>
            <a:r>
              <a:rPr lang="en-US" altLang="zh-CN" dirty="0"/>
              <a:t>4.4 </a:t>
            </a:r>
            <a:r>
              <a:rPr lang="zh-CN" altLang="en-US" dirty="0"/>
              <a:t>实时动态数据更新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61" y="1302327"/>
            <a:ext cx="6454208" cy="4840656"/>
          </a:xfrm>
          <a:prstGeom prst="rect">
            <a:avLst/>
          </a:prstGeom>
        </p:spPr>
      </p:pic>
      <p:sp>
        <p:nvSpPr>
          <p:cNvPr id="3" name="文本框 2"/>
          <p:cNvSpPr txBox="1"/>
          <p:nvPr/>
        </p:nvSpPr>
        <p:spPr>
          <a:xfrm>
            <a:off x="7770639" y="1157003"/>
            <a:ext cx="4064000" cy="4985980"/>
          </a:xfrm>
          <a:prstGeom prst="rect">
            <a:avLst/>
          </a:prstGeom>
          <a:noFill/>
        </p:spPr>
        <p:txBody>
          <a:bodyPr wrap="square" lIns="0" tIns="0" rIns="0" bIns="0" rtlCol="0" anchor="t">
            <a:spAutoFit/>
          </a:bodyPr>
          <a:lstStyle/>
          <a:p>
            <a:pPr algn="l"/>
            <a:r>
              <a:rPr lang="zh-CN" altLang="en-US" dirty="0">
                <a:solidFill>
                  <a:schemeClr val="bg1"/>
                </a:solidFill>
                <a:sym typeface="+mn-ea"/>
              </a:rPr>
              <a:t>分析：</a:t>
            </a:r>
          </a:p>
          <a:p>
            <a:pPr algn="l"/>
            <a:r>
              <a:rPr lang="en-US" altLang="zh-CN" dirty="0">
                <a:solidFill>
                  <a:schemeClr val="bg1"/>
                </a:solidFill>
                <a:sym typeface="+mn-ea"/>
              </a:rPr>
              <a:t>1. </a:t>
            </a:r>
            <a:r>
              <a:rPr lang="zh-CN" altLang="en-US" dirty="0">
                <a:solidFill>
                  <a:schemeClr val="bg1"/>
                </a:solidFill>
                <a:sym typeface="+mn-ea"/>
              </a:rPr>
              <a:t>快速增长阶段（初始至 </a:t>
            </a:r>
            <a:r>
              <a:rPr lang="en-US" altLang="zh-CN" dirty="0">
                <a:solidFill>
                  <a:schemeClr val="bg1"/>
                </a:solidFill>
                <a:sym typeface="+mn-ea"/>
              </a:rPr>
              <a:t>20</a:t>
            </a:r>
            <a:r>
              <a:rPr lang="zh-CN" altLang="en-US" dirty="0">
                <a:solidFill>
                  <a:schemeClr val="bg1"/>
                </a:solidFill>
                <a:sym typeface="+mn-ea"/>
              </a:rPr>
              <a:t>）：说明 </a:t>
            </a:r>
            <a:r>
              <a:rPr lang="en-US" altLang="zh-CN" dirty="0">
                <a:solidFill>
                  <a:schemeClr val="bg1"/>
                </a:solidFill>
                <a:sym typeface="+mn-ea"/>
              </a:rPr>
              <a:t>Microsoft Vs Code</a:t>
            </a:r>
            <a:r>
              <a:rPr lang="zh-CN" altLang="en-US" dirty="0">
                <a:solidFill>
                  <a:schemeClr val="bg1"/>
                </a:solidFill>
                <a:sym typeface="+mn-ea"/>
              </a:rPr>
              <a:t>仓库在早期阶段活跃度快速提升，社区贡献迅速增加。</a:t>
            </a:r>
          </a:p>
          <a:p>
            <a:pPr algn="l"/>
            <a:r>
              <a:rPr lang="en-US" altLang="zh-CN" dirty="0">
                <a:solidFill>
                  <a:schemeClr val="bg1"/>
                </a:solidFill>
                <a:sym typeface="+mn-ea"/>
              </a:rPr>
              <a:t>2. </a:t>
            </a:r>
            <a:r>
              <a:rPr lang="zh-CN" altLang="en-US" dirty="0">
                <a:solidFill>
                  <a:schemeClr val="bg1"/>
                </a:solidFill>
                <a:sym typeface="+mn-ea"/>
              </a:rPr>
              <a:t>高位波动阶段（</a:t>
            </a:r>
            <a:r>
              <a:rPr lang="en-US" altLang="zh-CN" dirty="0">
                <a:solidFill>
                  <a:schemeClr val="bg1"/>
                </a:solidFill>
                <a:sym typeface="+mn-ea"/>
              </a:rPr>
              <a:t>20 </a:t>
            </a:r>
            <a:r>
              <a:rPr lang="zh-CN" altLang="en-US" dirty="0">
                <a:solidFill>
                  <a:schemeClr val="bg1"/>
                </a:solidFill>
                <a:sym typeface="+mn-ea"/>
              </a:rPr>
              <a:t>至 </a:t>
            </a:r>
            <a:r>
              <a:rPr lang="en-US" altLang="zh-CN" dirty="0">
                <a:solidFill>
                  <a:schemeClr val="bg1"/>
                </a:solidFill>
                <a:sym typeface="+mn-ea"/>
              </a:rPr>
              <a:t>100</a:t>
            </a:r>
            <a:r>
              <a:rPr lang="zh-CN" altLang="en-US" dirty="0">
                <a:solidFill>
                  <a:schemeClr val="bg1"/>
                </a:solidFill>
                <a:sym typeface="+mn-ea"/>
              </a:rPr>
              <a:t>）：仓库的 </a:t>
            </a:r>
            <a:r>
              <a:rPr lang="en-US" altLang="zh-CN" dirty="0">
                <a:solidFill>
                  <a:schemeClr val="bg1"/>
                </a:solidFill>
                <a:sym typeface="+mn-ea"/>
              </a:rPr>
              <a:t>Open Rank </a:t>
            </a:r>
            <a:r>
              <a:rPr lang="zh-CN" altLang="en-US" dirty="0">
                <a:solidFill>
                  <a:schemeClr val="bg1"/>
                </a:solidFill>
                <a:sym typeface="+mn-ea"/>
              </a:rPr>
              <a:t>值在一个较高水平范围内波动，显示出稳定且持续的社区活跃度。</a:t>
            </a:r>
          </a:p>
          <a:p>
            <a:pPr algn="l"/>
            <a:r>
              <a:rPr lang="en-US" altLang="zh-CN" dirty="0">
                <a:solidFill>
                  <a:schemeClr val="bg1"/>
                </a:solidFill>
                <a:sym typeface="+mn-ea"/>
              </a:rPr>
              <a:t>3. </a:t>
            </a:r>
            <a:r>
              <a:rPr lang="zh-CN" altLang="en-US" dirty="0">
                <a:solidFill>
                  <a:schemeClr val="bg1"/>
                </a:solidFill>
                <a:sym typeface="+mn-ea"/>
              </a:rPr>
              <a:t>突然波动与下降（接近 </a:t>
            </a:r>
            <a:r>
              <a:rPr lang="en-US" altLang="zh-CN" dirty="0">
                <a:solidFill>
                  <a:schemeClr val="bg1"/>
                </a:solidFill>
                <a:sym typeface="+mn-ea"/>
              </a:rPr>
              <a:t>100 </a:t>
            </a:r>
            <a:r>
              <a:rPr lang="zh-CN" altLang="en-US" dirty="0">
                <a:solidFill>
                  <a:schemeClr val="bg1"/>
                </a:solidFill>
                <a:sym typeface="+mn-ea"/>
              </a:rPr>
              <a:t>处）：数据出现异常峰值和急剧下降，可能是因为某些突发事件或数据异常，例如短期的活动峰值后回落。</a:t>
            </a:r>
          </a:p>
          <a:p>
            <a:pPr algn="l"/>
            <a:r>
              <a:rPr lang="en-US" altLang="zh-CN" dirty="0">
                <a:solidFill>
                  <a:schemeClr val="bg1"/>
                </a:solidFill>
                <a:sym typeface="+mn-ea"/>
              </a:rPr>
              <a:t>4. </a:t>
            </a:r>
            <a:r>
              <a:rPr lang="zh-CN" altLang="en-US" dirty="0">
                <a:solidFill>
                  <a:schemeClr val="bg1"/>
                </a:solidFill>
                <a:sym typeface="+mn-ea"/>
              </a:rPr>
              <a:t>预测趋势：</a:t>
            </a:r>
            <a:r>
              <a:rPr lang="en-US" altLang="zh-CN" dirty="0">
                <a:solidFill>
                  <a:schemeClr val="bg1"/>
                </a:solidFill>
                <a:sym typeface="+mn-ea"/>
              </a:rPr>
              <a:t>Open Rank</a:t>
            </a:r>
            <a:r>
              <a:rPr lang="zh-CN" altLang="en-US" dirty="0">
                <a:solidFill>
                  <a:schemeClr val="bg1"/>
                </a:solidFill>
                <a:sym typeface="+mn-ea"/>
              </a:rPr>
              <a:t>指标显示未来将下降，这可能暗示以下几种情况：</a:t>
            </a:r>
          </a:p>
          <a:p>
            <a:pPr algn="l"/>
            <a:r>
              <a:rPr lang="zh-CN" altLang="en-US" dirty="0">
                <a:solidFill>
                  <a:schemeClr val="bg1"/>
                </a:solidFill>
                <a:sym typeface="+mn-ea"/>
              </a:rPr>
              <a:t>（</a:t>
            </a:r>
            <a:r>
              <a:rPr lang="en-US" altLang="zh-CN" dirty="0">
                <a:solidFill>
                  <a:schemeClr val="bg1"/>
                </a:solidFill>
                <a:sym typeface="+mn-ea"/>
              </a:rPr>
              <a:t>1</a:t>
            </a:r>
            <a:r>
              <a:rPr lang="zh-CN" altLang="en-US" dirty="0">
                <a:solidFill>
                  <a:schemeClr val="bg1"/>
                </a:solidFill>
                <a:sym typeface="+mn-ea"/>
              </a:rPr>
              <a:t>）开发者参与度下降；</a:t>
            </a:r>
          </a:p>
          <a:p>
            <a:pPr algn="l"/>
            <a:r>
              <a:rPr lang="zh-CN" altLang="en-US" dirty="0">
                <a:solidFill>
                  <a:schemeClr val="bg1"/>
                </a:solidFill>
                <a:sym typeface="+mn-ea"/>
              </a:rPr>
              <a:t>（</a:t>
            </a:r>
            <a:r>
              <a:rPr lang="en-US" altLang="zh-CN" dirty="0">
                <a:solidFill>
                  <a:schemeClr val="bg1"/>
                </a:solidFill>
                <a:sym typeface="+mn-ea"/>
              </a:rPr>
              <a:t>2</a:t>
            </a:r>
            <a:r>
              <a:rPr lang="zh-CN" altLang="en-US" dirty="0">
                <a:solidFill>
                  <a:schemeClr val="bg1"/>
                </a:solidFill>
                <a:sym typeface="+mn-ea"/>
              </a:rPr>
              <a:t>）代码提交、</a:t>
            </a:r>
            <a:r>
              <a:rPr lang="en-US" altLang="zh-CN" dirty="0">
                <a:solidFill>
                  <a:schemeClr val="bg1"/>
                </a:solidFill>
                <a:sym typeface="+mn-ea"/>
              </a:rPr>
              <a:t>issue </a:t>
            </a:r>
            <a:r>
              <a:rPr lang="zh-CN" altLang="en-US" dirty="0">
                <a:solidFill>
                  <a:schemeClr val="bg1"/>
                </a:solidFill>
                <a:sym typeface="+mn-ea"/>
              </a:rPr>
              <a:t>活跃度减少；</a:t>
            </a:r>
          </a:p>
          <a:p>
            <a:pPr algn="l"/>
            <a:r>
              <a:rPr lang="zh-CN" altLang="en-US" dirty="0">
                <a:solidFill>
                  <a:schemeClr val="bg1"/>
                </a:solidFill>
                <a:sym typeface="+mn-ea"/>
              </a:rPr>
              <a:t>（</a:t>
            </a:r>
            <a:r>
              <a:rPr lang="en-US" altLang="zh-CN" dirty="0">
                <a:solidFill>
                  <a:schemeClr val="bg1"/>
                </a:solidFill>
                <a:sym typeface="+mn-ea"/>
              </a:rPr>
              <a:t>3</a:t>
            </a:r>
            <a:r>
              <a:rPr lang="zh-CN" altLang="en-US" dirty="0">
                <a:solidFill>
                  <a:schemeClr val="bg1"/>
                </a:solidFill>
                <a:sym typeface="+mn-ea"/>
              </a:rPr>
              <a:t>）项目相关活动放缓；</a:t>
            </a:r>
          </a:p>
          <a:p>
            <a:pPr algn="l"/>
            <a:r>
              <a:rPr lang="zh-CN" altLang="en-US" dirty="0">
                <a:solidFill>
                  <a:schemeClr val="bg1"/>
                </a:solidFill>
                <a:sym typeface="+mn-ea"/>
              </a:rPr>
              <a:t>（</a:t>
            </a:r>
            <a:r>
              <a:rPr lang="en-US" altLang="zh-CN" dirty="0">
                <a:solidFill>
                  <a:schemeClr val="bg1"/>
                </a:solidFill>
                <a:sym typeface="+mn-ea"/>
              </a:rPr>
              <a:t>4</a:t>
            </a:r>
            <a:r>
              <a:rPr lang="zh-CN" altLang="en-US" dirty="0">
                <a:solidFill>
                  <a:schemeClr val="bg1"/>
                </a:solidFill>
                <a:sym typeface="+mn-ea"/>
              </a:rPr>
              <a:t>）数据模型本身对未来活跃度的保守预测。</a:t>
            </a:r>
          </a:p>
        </p:txBody>
      </p:sp>
      <p:sp>
        <p:nvSpPr>
          <p:cNvPr id="6" name="文本框 5">
            <a:extLst>
              <a:ext uri="{FF2B5EF4-FFF2-40B4-BE49-F238E27FC236}">
                <a16:creationId xmlns:a16="http://schemas.microsoft.com/office/drawing/2014/main" id="{D47C0430-E432-4C6B-B022-6607420F374D}"/>
              </a:ext>
            </a:extLst>
          </p:cNvPr>
          <p:cNvSpPr txBox="1"/>
          <p:nvPr/>
        </p:nvSpPr>
        <p:spPr>
          <a:xfrm>
            <a:off x="716643" y="6305645"/>
            <a:ext cx="6094926" cy="230832"/>
          </a:xfrm>
          <a:prstGeom prst="rect">
            <a:avLst/>
          </a:prstGeom>
          <a:noFill/>
        </p:spPr>
        <p:txBody>
          <a:bodyPr wrap="square">
            <a:spAutoFit/>
          </a:bodyPr>
          <a:lstStyle/>
          <a:p>
            <a:r>
              <a:rPr lang="en-US" altLang="zh-CN" sz="900" dirty="0">
                <a:solidFill>
                  <a:schemeClr val="bg1"/>
                </a:solidFill>
                <a:sym typeface="+mn-ea"/>
              </a:rPr>
              <a:t>GitHub</a:t>
            </a:r>
            <a:r>
              <a:rPr lang="zh-CN" altLang="en-US" sz="900" dirty="0">
                <a:solidFill>
                  <a:schemeClr val="bg1"/>
                </a:solidFill>
                <a:sym typeface="+mn-ea"/>
              </a:rPr>
              <a:t>中</a:t>
            </a:r>
            <a:r>
              <a:rPr lang="en-US" altLang="zh-CN" sz="900" dirty="0">
                <a:solidFill>
                  <a:schemeClr val="bg1"/>
                </a:solidFill>
                <a:sym typeface="+mn-ea"/>
              </a:rPr>
              <a:t>Microsoft VS Code</a:t>
            </a:r>
            <a:r>
              <a:rPr lang="zh-CN" altLang="en-US" sz="900" dirty="0">
                <a:solidFill>
                  <a:schemeClr val="bg1"/>
                </a:solidFill>
                <a:sym typeface="+mn-ea"/>
              </a:rPr>
              <a:t>项目在过去十余年中</a:t>
            </a:r>
            <a:r>
              <a:rPr lang="en-US" altLang="zh-CN" sz="900" dirty="0">
                <a:solidFill>
                  <a:schemeClr val="bg1"/>
                </a:solidFill>
                <a:sym typeface="+mn-ea"/>
              </a:rPr>
              <a:t>Open Rank</a:t>
            </a:r>
            <a:r>
              <a:rPr lang="zh-CN" altLang="en-US" sz="900" dirty="0">
                <a:solidFill>
                  <a:schemeClr val="bg1"/>
                </a:solidFill>
                <a:sym typeface="+mn-ea"/>
              </a:rPr>
              <a:t>指标的变化趋势的动态数据实时更新及预测走势图</a:t>
            </a:r>
            <a:endParaRPr lang="zh-CN" alt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31C"/>
        </a:solidFill>
        <a:effectLst/>
      </p:bgPr>
    </p:bg>
    <p:spTree>
      <p:nvGrpSpPr>
        <p:cNvPr id="1" name=""/>
        <p:cNvGrpSpPr/>
        <p:nvPr/>
      </p:nvGrpSpPr>
      <p:grpSpPr>
        <a:xfrm>
          <a:off x="0" y="0"/>
          <a:ext cx="0" cy="0"/>
          <a:chOff x="0" y="0"/>
          <a:chExt cx="0" cy="0"/>
        </a:xfrm>
      </p:grpSpPr>
      <p:sp>
        <p:nvSpPr>
          <p:cNvPr id="31" name="文本框 30" hidden="1"/>
          <p:cNvSpPr txBox="1"/>
          <p:nvPr/>
        </p:nvSpPr>
        <p:spPr>
          <a:xfrm>
            <a:off x="10311790" y="902336"/>
            <a:ext cx="1384995" cy="83099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r>
              <a:rPr lang="zh-CN" altLang="en-US" dirty="0">
                <a:gradFill flip="none" rotWithShape="1">
                  <a:gsLst>
                    <a:gs pos="0">
                      <a:prstClr val="white"/>
                    </a:gs>
                    <a:gs pos="99000">
                      <a:schemeClr val="accent1">
                        <a:lumMod val="60000"/>
                        <a:lumOff val="40000"/>
                      </a:schemeClr>
                    </a:gs>
                  </a:gsLst>
                  <a:lin ang="13500000" scaled="1"/>
                  <a:tileRect/>
                </a:gradFill>
              </a:rPr>
              <a:t>目录</a:t>
            </a:r>
            <a:endParaRPr lang="en-US" altLang="zh-CN" dirty="0">
              <a:gradFill flip="none" rotWithShape="1">
                <a:gsLst>
                  <a:gs pos="0">
                    <a:prstClr val="white"/>
                  </a:gs>
                  <a:gs pos="99000">
                    <a:schemeClr val="accent1">
                      <a:lumMod val="60000"/>
                      <a:lumOff val="40000"/>
                    </a:schemeClr>
                  </a:gs>
                </a:gsLst>
                <a:lin ang="13500000" scaled="1"/>
                <a:tileRect/>
              </a:gradFill>
            </a:endParaRPr>
          </a:p>
        </p:txBody>
      </p:sp>
      <p:grpSp>
        <p:nvGrpSpPr>
          <p:cNvPr id="5" name="组合 4"/>
          <p:cNvGrpSpPr/>
          <p:nvPr/>
        </p:nvGrpSpPr>
        <p:grpSpPr>
          <a:xfrm>
            <a:off x="7231725" y="4216134"/>
            <a:ext cx="4433617" cy="1508409"/>
            <a:chOff x="7870710" y="4469165"/>
            <a:chExt cx="3805353" cy="1508409"/>
          </a:xfrm>
        </p:grpSpPr>
        <p:sp>
          <p:nvSpPr>
            <p:cNvPr id="34" name="矩形: 剪去对角 33"/>
            <p:cNvSpPr/>
            <p:nvPr/>
          </p:nvSpPr>
          <p:spPr>
            <a:xfrm flipH="1">
              <a:off x="7872991" y="4469165"/>
              <a:ext cx="3803072" cy="1504766"/>
            </a:xfrm>
            <a:prstGeom prst="snip2DiagRect">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7" name="任意多边形: 形状 36"/>
            <p:cNvSpPr/>
            <p:nvPr/>
          </p:nvSpPr>
          <p:spPr bwMode="auto">
            <a:xfrm>
              <a:off x="7870710" y="5771213"/>
              <a:ext cx="138113"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38" name="任意多边形: 形状 37"/>
            <p:cNvSpPr/>
            <p:nvPr/>
          </p:nvSpPr>
          <p:spPr>
            <a:xfrm>
              <a:off x="11193463" y="5505134"/>
              <a:ext cx="482600" cy="472440"/>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412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3" name="文本框 2"/>
          <p:cNvSpPr txBox="1"/>
          <p:nvPr/>
        </p:nvSpPr>
        <p:spPr>
          <a:xfrm>
            <a:off x="9579048" y="1470441"/>
            <a:ext cx="1208664" cy="276999"/>
          </a:xfrm>
          <a:prstGeom prst="rect">
            <a:avLst/>
          </a:prstGeom>
          <a:noFill/>
        </p:spPr>
        <p:txBody>
          <a:bodyPr wrap="none" lIns="0" tIns="0" rIns="0" bIns="0" rtlCol="0" anchor="t">
            <a:spAutoFit/>
          </a:bodyPr>
          <a:lstStyle/>
          <a:p>
            <a:pPr algn="ctr"/>
            <a:r>
              <a:rPr lang="en-US" altLang="zh-CN" dirty="0">
                <a:solidFill>
                  <a:schemeClr val="accent1"/>
                </a:solidFill>
                <a:latin typeface="+mn-ea"/>
              </a:rPr>
              <a:t>CONTENTS</a:t>
            </a:r>
          </a:p>
        </p:txBody>
      </p:sp>
      <p:sp>
        <p:nvSpPr>
          <p:cNvPr id="32" name="文本框 31"/>
          <p:cNvSpPr txBox="1"/>
          <p:nvPr/>
        </p:nvSpPr>
        <p:spPr>
          <a:xfrm>
            <a:off x="10183380" y="547111"/>
            <a:ext cx="769441" cy="923330"/>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r>
              <a:rPr lang="zh-CN" altLang="en-US" sz="6000" dirty="0">
                <a:gradFill flip="none" rotWithShape="1">
                  <a:gsLst>
                    <a:gs pos="0">
                      <a:srgbClr val="FFFFFF"/>
                    </a:gs>
                    <a:gs pos="99000">
                      <a:schemeClr val="accent1">
                        <a:lumMod val="60000"/>
                        <a:lumOff val="40000"/>
                      </a:schemeClr>
                    </a:gs>
                  </a:gsLst>
                  <a:lin ang="13500000" scaled="1"/>
                  <a:tileRect/>
                </a:gradFill>
                <a:effectLst/>
                <a:latin typeface="+mj-ea"/>
                <a:ea typeface="+mj-ea"/>
              </a:rPr>
              <a:t>目</a:t>
            </a:r>
            <a:endParaRPr lang="en-US" altLang="zh-CN" sz="6000" dirty="0">
              <a:gradFill flip="none" rotWithShape="1">
                <a:gsLst>
                  <a:gs pos="0">
                    <a:srgbClr val="FFFFFF"/>
                  </a:gs>
                  <a:gs pos="99000">
                    <a:schemeClr val="accent1">
                      <a:lumMod val="60000"/>
                      <a:lumOff val="40000"/>
                    </a:schemeClr>
                  </a:gs>
                </a:gsLst>
                <a:lin ang="13500000" scaled="1"/>
                <a:tileRect/>
              </a:gradFill>
              <a:effectLst/>
              <a:latin typeface="+mj-ea"/>
              <a:ea typeface="+mj-ea"/>
            </a:endParaRPr>
          </a:p>
        </p:txBody>
      </p:sp>
      <p:sp>
        <p:nvSpPr>
          <p:cNvPr id="33" name="文本框 32"/>
          <p:cNvSpPr txBox="1"/>
          <p:nvPr/>
        </p:nvSpPr>
        <p:spPr>
          <a:xfrm>
            <a:off x="10875877" y="880426"/>
            <a:ext cx="846386" cy="1015663"/>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r>
              <a:rPr lang="zh-CN" altLang="en-US" sz="6600" dirty="0">
                <a:gradFill flip="none" rotWithShape="1">
                  <a:gsLst>
                    <a:gs pos="0">
                      <a:srgbClr val="FFFFFF"/>
                    </a:gs>
                    <a:gs pos="99000">
                      <a:schemeClr val="accent1">
                        <a:lumMod val="60000"/>
                        <a:lumOff val="40000"/>
                      </a:schemeClr>
                    </a:gs>
                  </a:gsLst>
                  <a:lin ang="13500000" scaled="1"/>
                  <a:tileRect/>
                </a:gradFill>
                <a:effectLst/>
                <a:latin typeface="+mj-ea"/>
                <a:ea typeface="+mj-ea"/>
              </a:rPr>
              <a:t>录</a:t>
            </a:r>
            <a:endParaRPr lang="en-US" altLang="zh-CN" sz="6600" dirty="0">
              <a:gradFill flip="none" rotWithShape="1">
                <a:gsLst>
                  <a:gs pos="0">
                    <a:srgbClr val="FFFFFF"/>
                  </a:gs>
                  <a:gs pos="99000">
                    <a:schemeClr val="accent1">
                      <a:lumMod val="60000"/>
                      <a:lumOff val="40000"/>
                    </a:schemeClr>
                  </a:gs>
                </a:gsLst>
                <a:lin ang="13500000" scaled="1"/>
                <a:tileRect/>
              </a:gradFill>
              <a:effectLst/>
              <a:latin typeface="+mj-ea"/>
              <a:ea typeface="+mj-ea"/>
            </a:endParaRPr>
          </a:p>
        </p:txBody>
      </p:sp>
      <p:sp>
        <p:nvSpPr>
          <p:cNvPr id="40" name="文本框 39"/>
          <p:cNvSpPr txBox="1"/>
          <p:nvPr/>
        </p:nvSpPr>
        <p:spPr>
          <a:xfrm>
            <a:off x="8549619" y="2730988"/>
            <a:ext cx="2743584" cy="553998"/>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3600" b="0" i="0" u="none" strike="noStrike" cap="none" spc="0" normalizeH="0" baseline="0">
                <a:ln>
                  <a:noFill/>
                </a:ln>
                <a:gradFill flip="none" rotWithShape="1">
                  <a:gsLst>
                    <a:gs pos="0">
                      <a:prstClr val="white"/>
                    </a:gs>
                    <a:gs pos="99000">
                      <a:schemeClr val="accent1">
                        <a:lumMod val="60000"/>
                        <a:lumOff val="40000"/>
                      </a:schemeClr>
                    </a:gs>
                  </a:gsLst>
                  <a:lin ang="13500000" scaled="1"/>
                  <a:tileRect/>
                </a:gradFill>
                <a:effectLst/>
                <a:uLnTx/>
                <a:uFillTx/>
                <a:latin typeface="OPPOSans H"/>
                <a:ea typeface="OPPOSans H"/>
                <a:cs typeface="阿里巴巴普惠体 Medium" panose="00020600040101010101" pitchFamily="18" charset="-122"/>
              </a:defRPr>
            </a:lvl1pPr>
          </a:lstStyle>
          <a:p>
            <a:r>
              <a:rPr lang="zh-CN" altLang="en-US" dirty="0">
                <a:latin typeface="+mj-ea"/>
                <a:ea typeface="+mj-ea"/>
              </a:rPr>
              <a:t>研究思路方法</a:t>
            </a:r>
          </a:p>
        </p:txBody>
      </p:sp>
      <p:sp>
        <p:nvSpPr>
          <p:cNvPr id="41" name="文本框 40"/>
          <p:cNvSpPr txBox="1"/>
          <p:nvPr/>
        </p:nvSpPr>
        <p:spPr>
          <a:xfrm>
            <a:off x="8716431" y="4763580"/>
            <a:ext cx="2769989" cy="553998"/>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3600" b="0" i="0" u="none" strike="noStrike" cap="none" spc="0" normalizeH="0" baseline="0">
                <a:ln>
                  <a:noFill/>
                </a:ln>
                <a:gradFill flip="none" rotWithShape="1">
                  <a:gsLst>
                    <a:gs pos="0">
                      <a:prstClr val="white"/>
                    </a:gs>
                    <a:gs pos="99000">
                      <a:schemeClr val="accent1">
                        <a:lumMod val="60000"/>
                        <a:lumOff val="40000"/>
                      </a:schemeClr>
                    </a:gs>
                  </a:gsLst>
                  <a:lin ang="13500000" scaled="1"/>
                  <a:tileRect/>
                </a:gradFill>
                <a:effectLst/>
                <a:uLnTx/>
                <a:uFillTx/>
                <a:latin typeface="OPPOSans H"/>
                <a:ea typeface="OPPOSans H"/>
                <a:cs typeface="阿里巴巴普惠体 Medium" panose="00020600040101010101" pitchFamily="18" charset="-122"/>
              </a:defRPr>
            </a:lvl1pPr>
          </a:lstStyle>
          <a:p>
            <a:r>
              <a:rPr lang="zh-CN" altLang="en-US" dirty="0">
                <a:latin typeface="+mj-ea"/>
                <a:ea typeface="+mj-ea"/>
              </a:rPr>
              <a:t>预期成果展示</a:t>
            </a:r>
          </a:p>
        </p:txBody>
      </p:sp>
      <p:grpSp>
        <p:nvGrpSpPr>
          <p:cNvPr id="6" name="组合 5"/>
          <p:cNvGrpSpPr/>
          <p:nvPr/>
        </p:nvGrpSpPr>
        <p:grpSpPr>
          <a:xfrm>
            <a:off x="2416638" y="2305061"/>
            <a:ext cx="4433618" cy="1508409"/>
            <a:chOff x="2516850" y="2229404"/>
            <a:chExt cx="4433618" cy="1508409"/>
          </a:xfrm>
        </p:grpSpPr>
        <p:sp>
          <p:nvSpPr>
            <p:cNvPr id="2" name="矩形: 剪去对角 1"/>
            <p:cNvSpPr/>
            <p:nvPr/>
          </p:nvSpPr>
          <p:spPr>
            <a:xfrm flipH="1">
              <a:off x="2516850" y="2229404"/>
              <a:ext cx="4430960" cy="1504766"/>
            </a:xfrm>
            <a:prstGeom prst="snip2DiagRect">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 name="任意多边形: 形状 13"/>
            <p:cNvSpPr/>
            <p:nvPr/>
          </p:nvSpPr>
          <p:spPr bwMode="auto">
            <a:xfrm>
              <a:off x="2516850" y="3531452"/>
              <a:ext cx="160916"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4" name="任意多边形: 形状 3"/>
            <p:cNvSpPr/>
            <p:nvPr/>
          </p:nvSpPr>
          <p:spPr>
            <a:xfrm>
              <a:off x="6388191" y="3265373"/>
              <a:ext cx="562277" cy="472440"/>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412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3" name="文本框 42"/>
          <p:cNvSpPr txBox="1"/>
          <p:nvPr/>
        </p:nvSpPr>
        <p:spPr>
          <a:xfrm>
            <a:off x="3775746" y="2742212"/>
            <a:ext cx="2769989" cy="553998"/>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r>
              <a:rPr lang="zh-CN" altLang="en-US" sz="3600" dirty="0">
                <a:gradFill flip="none" rotWithShape="1">
                  <a:gsLst>
                    <a:gs pos="0">
                      <a:prstClr val="white"/>
                    </a:gs>
                    <a:gs pos="99000">
                      <a:schemeClr val="accent1">
                        <a:lumMod val="60000"/>
                        <a:lumOff val="40000"/>
                      </a:schemeClr>
                    </a:gs>
                  </a:gsLst>
                  <a:lin ang="13500000" scaled="1"/>
                  <a:tileRect/>
                </a:gradFill>
                <a:latin typeface="+mj-ea"/>
                <a:ea typeface="+mj-ea"/>
              </a:rPr>
              <a:t>选题背景意义</a:t>
            </a:r>
            <a:endParaRPr lang="en-US" altLang="zh-CN" sz="3600" dirty="0">
              <a:gradFill flip="none" rotWithShape="1">
                <a:gsLst>
                  <a:gs pos="0">
                    <a:prstClr val="white"/>
                  </a:gs>
                  <a:gs pos="99000">
                    <a:schemeClr val="accent1">
                      <a:lumMod val="60000"/>
                      <a:lumOff val="40000"/>
                    </a:schemeClr>
                  </a:gs>
                </a:gsLst>
                <a:lin ang="13500000" scaled="1"/>
                <a:tileRect/>
              </a:gradFill>
              <a:latin typeface="+mj-ea"/>
              <a:ea typeface="+mj-ea"/>
            </a:endParaRPr>
          </a:p>
        </p:txBody>
      </p:sp>
      <p:sp>
        <p:nvSpPr>
          <p:cNvPr id="48" name="文本框 47"/>
          <p:cNvSpPr txBox="1"/>
          <p:nvPr/>
        </p:nvSpPr>
        <p:spPr>
          <a:xfrm>
            <a:off x="7165537" y="2509948"/>
            <a:ext cx="1294050" cy="1107996"/>
          </a:xfrm>
          <a:prstGeom prst="rect">
            <a:avLst/>
          </a:prstGeom>
          <a:noFill/>
        </p:spPr>
        <p:txBody>
          <a:bodyPr wrap="square" lIns="0" tIns="0" rIns="0" bIns="0" rtlCol="0" anchor="t">
            <a:spAutoFit/>
          </a:bodyPr>
          <a:lstStyle/>
          <a:p>
            <a:pPr algn="ctr"/>
            <a:r>
              <a:rPr lang="en-US" altLang="zh-CN" sz="7200" dirty="0">
                <a:gradFill flip="none" rotWithShape="1">
                  <a:gsLst>
                    <a:gs pos="0">
                      <a:prstClr val="white"/>
                    </a:gs>
                    <a:gs pos="100000">
                      <a:schemeClr val="accent1">
                        <a:lumMod val="60000"/>
                        <a:lumOff val="40000"/>
                      </a:schemeClr>
                    </a:gs>
                  </a:gsLst>
                  <a:lin ang="13500000" scaled="1"/>
                  <a:tileRect/>
                </a:gradFill>
                <a:latin typeface="+mj-ea"/>
                <a:ea typeface="+mj-ea"/>
              </a:rPr>
              <a:t>02</a:t>
            </a:r>
            <a:endParaRPr lang="zh-CN" altLang="en-US" sz="720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grpSp>
        <p:nvGrpSpPr>
          <p:cNvPr id="49" name="组合 48"/>
          <p:cNvGrpSpPr/>
          <p:nvPr/>
        </p:nvGrpSpPr>
        <p:grpSpPr>
          <a:xfrm>
            <a:off x="2417036" y="4219494"/>
            <a:ext cx="4433618" cy="1508409"/>
            <a:chOff x="7870710" y="4469165"/>
            <a:chExt cx="3805353" cy="1508409"/>
          </a:xfrm>
        </p:grpSpPr>
        <p:sp>
          <p:nvSpPr>
            <p:cNvPr id="50" name="矩形: 剪去对角 49"/>
            <p:cNvSpPr/>
            <p:nvPr/>
          </p:nvSpPr>
          <p:spPr>
            <a:xfrm flipH="1">
              <a:off x="7872991" y="4469165"/>
              <a:ext cx="3803072" cy="1504766"/>
            </a:xfrm>
            <a:prstGeom prst="snip2DiagRect">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1" name="任意多边形: 形状 50"/>
            <p:cNvSpPr/>
            <p:nvPr/>
          </p:nvSpPr>
          <p:spPr bwMode="auto">
            <a:xfrm>
              <a:off x="7870710" y="5771213"/>
              <a:ext cx="138113"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52" name="任意多边形: 形状 51"/>
            <p:cNvSpPr/>
            <p:nvPr/>
          </p:nvSpPr>
          <p:spPr>
            <a:xfrm>
              <a:off x="11193463" y="5505134"/>
              <a:ext cx="482600" cy="472440"/>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4127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pic>
        <p:nvPicPr>
          <p:cNvPr id="57" name="图片 56"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36981" y="2716192"/>
            <a:ext cx="928248" cy="515693"/>
          </a:xfrm>
          <a:prstGeom prst="rect">
            <a:avLst/>
          </a:prstGeom>
        </p:spPr>
      </p:pic>
      <p:sp>
        <p:nvSpPr>
          <p:cNvPr id="58" name="文本框 57"/>
          <p:cNvSpPr txBox="1"/>
          <p:nvPr/>
        </p:nvSpPr>
        <p:spPr>
          <a:xfrm>
            <a:off x="2540906" y="4514906"/>
            <a:ext cx="1294050" cy="1107996"/>
          </a:xfrm>
          <a:prstGeom prst="rect">
            <a:avLst/>
          </a:prstGeom>
          <a:noFill/>
        </p:spPr>
        <p:txBody>
          <a:bodyPr wrap="square" lIns="0" tIns="0" rIns="0" bIns="0" rtlCol="0" anchor="t">
            <a:spAutoFit/>
          </a:bodyPr>
          <a:lstStyle/>
          <a:p>
            <a:pPr algn="ctr"/>
            <a:r>
              <a:rPr lang="en-US" altLang="zh-CN" sz="7200" dirty="0">
                <a:gradFill flip="none" rotWithShape="1">
                  <a:gsLst>
                    <a:gs pos="0">
                      <a:prstClr val="white"/>
                    </a:gs>
                    <a:gs pos="100000">
                      <a:schemeClr val="accent1">
                        <a:lumMod val="60000"/>
                        <a:lumOff val="40000"/>
                      </a:schemeClr>
                    </a:gs>
                  </a:gsLst>
                  <a:lin ang="13500000" scaled="1"/>
                  <a:tileRect/>
                </a:gradFill>
                <a:latin typeface="+mj-ea"/>
                <a:ea typeface="+mj-ea"/>
              </a:rPr>
              <a:t>03</a:t>
            </a:r>
            <a:endParaRPr lang="zh-CN" altLang="en-US" sz="720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59" name="图片 58"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02520" y="4811058"/>
            <a:ext cx="928248" cy="515693"/>
          </a:xfrm>
          <a:prstGeom prst="rect">
            <a:avLst/>
          </a:prstGeom>
        </p:spPr>
      </p:pic>
      <p:sp>
        <p:nvSpPr>
          <p:cNvPr id="60" name="文本框 59"/>
          <p:cNvSpPr txBox="1"/>
          <p:nvPr/>
        </p:nvSpPr>
        <p:spPr>
          <a:xfrm>
            <a:off x="7217280" y="4491060"/>
            <a:ext cx="1294050" cy="1107996"/>
          </a:xfrm>
          <a:prstGeom prst="rect">
            <a:avLst/>
          </a:prstGeom>
          <a:noFill/>
        </p:spPr>
        <p:txBody>
          <a:bodyPr wrap="square" lIns="0" tIns="0" rIns="0" bIns="0" rtlCol="0" anchor="t">
            <a:spAutoFit/>
          </a:bodyPr>
          <a:lstStyle/>
          <a:p>
            <a:pPr algn="ctr"/>
            <a:r>
              <a:rPr lang="en-US" altLang="zh-CN" sz="7200" dirty="0">
                <a:gradFill flip="none" rotWithShape="1">
                  <a:gsLst>
                    <a:gs pos="0">
                      <a:prstClr val="white"/>
                    </a:gs>
                    <a:gs pos="100000">
                      <a:schemeClr val="accent1">
                        <a:lumMod val="60000"/>
                        <a:lumOff val="40000"/>
                      </a:schemeClr>
                    </a:gs>
                  </a:gsLst>
                  <a:lin ang="13500000" scaled="1"/>
                  <a:tileRect/>
                </a:gradFill>
                <a:latin typeface="+mj-ea"/>
                <a:ea typeface="+mj-ea"/>
              </a:rPr>
              <a:t>04</a:t>
            </a:r>
            <a:endParaRPr lang="zh-CN" altLang="en-US" sz="720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61" name="图片 60"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103986" y="4755303"/>
            <a:ext cx="928248" cy="515693"/>
          </a:xfrm>
          <a:prstGeom prst="rect">
            <a:avLst/>
          </a:prstGeom>
        </p:spPr>
      </p:pic>
      <p:pic>
        <p:nvPicPr>
          <p:cNvPr id="63" name="图片 62"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217090" y="4755304"/>
            <a:ext cx="928248" cy="515693"/>
          </a:xfrm>
          <a:prstGeom prst="rect">
            <a:avLst/>
          </a:prstGeom>
        </p:spPr>
      </p:pic>
      <p:grpSp>
        <p:nvGrpSpPr>
          <p:cNvPr id="7" name="组合 6"/>
          <p:cNvGrpSpPr/>
          <p:nvPr/>
        </p:nvGrpSpPr>
        <p:grpSpPr>
          <a:xfrm>
            <a:off x="7217120" y="2301794"/>
            <a:ext cx="4433618" cy="1508409"/>
            <a:chOff x="2516850" y="2229404"/>
            <a:chExt cx="4433618" cy="1508409"/>
          </a:xfrm>
        </p:grpSpPr>
        <p:sp>
          <p:nvSpPr>
            <p:cNvPr id="8" name="矩形: 剪去对角 7"/>
            <p:cNvSpPr/>
            <p:nvPr/>
          </p:nvSpPr>
          <p:spPr>
            <a:xfrm flipH="1">
              <a:off x="2516850" y="2229404"/>
              <a:ext cx="4430960" cy="1504766"/>
            </a:xfrm>
            <a:prstGeom prst="snip2DiagRect">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任意多边形: 形状 8"/>
            <p:cNvSpPr/>
            <p:nvPr/>
          </p:nvSpPr>
          <p:spPr bwMode="auto">
            <a:xfrm>
              <a:off x="2516850" y="3531452"/>
              <a:ext cx="160916"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10" name="任意多边形: 形状 9"/>
            <p:cNvSpPr/>
            <p:nvPr/>
          </p:nvSpPr>
          <p:spPr>
            <a:xfrm>
              <a:off x="6388191" y="3265373"/>
              <a:ext cx="562277" cy="472440"/>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412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pic>
        <p:nvPicPr>
          <p:cNvPr id="12" name="图片 11"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66595" y="2810619"/>
            <a:ext cx="928248" cy="515693"/>
          </a:xfrm>
          <a:prstGeom prst="rect">
            <a:avLst/>
          </a:prstGeom>
        </p:spPr>
      </p:pic>
      <p:sp>
        <p:nvSpPr>
          <p:cNvPr id="13" name="文本框 12"/>
          <p:cNvSpPr txBox="1"/>
          <p:nvPr/>
        </p:nvSpPr>
        <p:spPr>
          <a:xfrm>
            <a:off x="2470907" y="2503446"/>
            <a:ext cx="1294050" cy="1107996"/>
          </a:xfrm>
          <a:prstGeom prst="rect">
            <a:avLst/>
          </a:prstGeom>
          <a:noFill/>
        </p:spPr>
        <p:txBody>
          <a:bodyPr wrap="square" lIns="0" tIns="0" rIns="0" bIns="0" rtlCol="0" anchor="t">
            <a:spAutoFit/>
          </a:bodyPr>
          <a:lstStyle/>
          <a:p>
            <a:pPr algn="ctr"/>
            <a:r>
              <a:rPr lang="en-US" altLang="zh-CN" sz="7200" dirty="0">
                <a:gradFill flip="none" rotWithShape="1">
                  <a:gsLst>
                    <a:gs pos="0">
                      <a:prstClr val="white"/>
                    </a:gs>
                    <a:gs pos="100000">
                      <a:schemeClr val="accent1">
                        <a:lumMod val="60000"/>
                        <a:lumOff val="40000"/>
                      </a:schemeClr>
                    </a:gs>
                  </a:gsLst>
                  <a:lin ang="13500000" scaled="1"/>
                  <a:tileRect/>
                </a:gradFill>
                <a:latin typeface="+mj-ea"/>
                <a:ea typeface="+mj-ea"/>
              </a:rPr>
              <a:t>01</a:t>
            </a:r>
            <a:endParaRPr lang="zh-CN" altLang="en-US" sz="720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sp>
        <p:nvSpPr>
          <p:cNvPr id="24" name="文本框 23"/>
          <p:cNvSpPr txBox="1"/>
          <p:nvPr/>
        </p:nvSpPr>
        <p:spPr>
          <a:xfrm>
            <a:off x="3834765" y="4715510"/>
            <a:ext cx="3015615" cy="645160"/>
          </a:xfrm>
          <a:prstGeom prst="rect">
            <a:avLst/>
          </a:prstGeom>
          <a:noFill/>
        </p:spPr>
        <p:txBody>
          <a:bodyPr wrap="square">
            <a:spAutoFit/>
          </a:bodyPr>
          <a:lstStyle/>
          <a:p>
            <a:r>
              <a:rPr lang="zh-CN" altLang="en-US" sz="3600" dirty="0">
                <a:gradFill flip="none" rotWithShape="1">
                  <a:gsLst>
                    <a:gs pos="0">
                      <a:prstClr val="white"/>
                    </a:gs>
                    <a:gs pos="99000">
                      <a:schemeClr val="accent1">
                        <a:lumMod val="60000"/>
                        <a:lumOff val="40000"/>
                      </a:schemeClr>
                    </a:gs>
                  </a:gsLst>
                  <a:lin ang="13500000" scaled="1"/>
                  <a:tileRect/>
                </a:gradFill>
                <a:latin typeface="+mj-ea"/>
                <a:ea typeface="+mj-ea"/>
              </a:rPr>
              <a:t>研究创新内容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7C9"/>
        </a:solidFill>
        <a:effectLst/>
      </p:bgPr>
    </p:bg>
    <p:spTree>
      <p:nvGrpSpPr>
        <p:cNvPr id="1" name=""/>
        <p:cNvGrpSpPr/>
        <p:nvPr/>
      </p:nvGrpSpPr>
      <p:grpSpPr>
        <a:xfrm>
          <a:off x="0" y="0"/>
          <a:ext cx="0" cy="0"/>
          <a:chOff x="0" y="0"/>
          <a:chExt cx="0" cy="0"/>
        </a:xfrm>
      </p:grpSpPr>
      <p:sp>
        <p:nvSpPr>
          <p:cNvPr id="12" name="文本框 11"/>
          <p:cNvSpPr txBox="1"/>
          <p:nvPr/>
        </p:nvSpPr>
        <p:spPr>
          <a:xfrm>
            <a:off x="747431" y="2712018"/>
            <a:ext cx="5114890" cy="923330"/>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6000" b="0" i="0" u="none" strike="noStrike" cap="none" spc="0" normalizeH="0" baseline="0">
                <a:ln>
                  <a:noFill/>
                </a:ln>
                <a:gradFill>
                  <a:gsLst>
                    <a:gs pos="0">
                      <a:prstClr val="white"/>
                    </a:gs>
                    <a:gs pos="100000">
                      <a:schemeClr val="accent1">
                        <a:lumMod val="60000"/>
                        <a:lumOff val="40000"/>
                      </a:schemeClr>
                    </a:gs>
                  </a:gsLst>
                  <a:lin ang="5400000" scaled="1"/>
                </a:gradFill>
                <a:effectLst>
                  <a:outerShdw blurRad="203200" dist="76200" dir="2700000" algn="tl" rotWithShape="0">
                    <a:prstClr val="black">
                      <a:alpha val="32000"/>
                    </a:prstClr>
                  </a:outerShdw>
                </a:effectLst>
                <a:uLnTx/>
                <a:uFillTx/>
                <a:latin typeface="OPPOSans H"/>
                <a:ea typeface="OPPOSans H"/>
                <a:cs typeface="阿里巴巴普惠体 Medium" panose="00020600040101010101" pitchFamily="18" charset="-122"/>
              </a:defRPr>
            </a:lvl1pPr>
          </a:lstStyle>
          <a:p>
            <a:pPr algn="dist"/>
            <a:r>
              <a:rPr lang="zh-CN" altLang="en-US" dirty="0">
                <a:gradFill flip="none" rotWithShape="1">
                  <a:gsLst>
                    <a:gs pos="0">
                      <a:prstClr val="white"/>
                    </a:gs>
                    <a:gs pos="99000">
                      <a:schemeClr val="accent1">
                        <a:lumMod val="60000"/>
                        <a:lumOff val="40000"/>
                      </a:schemeClr>
                    </a:gs>
                  </a:gsLst>
                  <a:lin ang="18900000" scaled="1"/>
                  <a:tileRect/>
                </a:gradFill>
                <a:effectLst/>
                <a:latin typeface="+mj-ea"/>
                <a:ea typeface="+mj-ea"/>
              </a:rPr>
              <a:t>恳请批评指正</a:t>
            </a:r>
          </a:p>
        </p:txBody>
      </p:sp>
      <p:sp>
        <p:nvSpPr>
          <p:cNvPr id="15" name="文本框 14"/>
          <p:cNvSpPr txBox="1"/>
          <p:nvPr/>
        </p:nvSpPr>
        <p:spPr>
          <a:xfrm>
            <a:off x="747430" y="1833842"/>
            <a:ext cx="3341506" cy="923330"/>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6000" b="0" i="0" u="none" strike="noStrike" cap="none" spc="0" normalizeH="0" baseline="0">
                <a:ln>
                  <a:noFill/>
                </a:ln>
                <a:gradFill>
                  <a:gsLst>
                    <a:gs pos="0">
                      <a:prstClr val="white"/>
                    </a:gs>
                    <a:gs pos="100000">
                      <a:schemeClr val="accent1">
                        <a:lumMod val="60000"/>
                        <a:lumOff val="40000"/>
                      </a:schemeClr>
                    </a:gs>
                  </a:gsLst>
                  <a:lin ang="5400000" scaled="1"/>
                </a:gradFill>
                <a:effectLst>
                  <a:outerShdw blurRad="203200" dist="76200" dir="2700000" algn="tl" rotWithShape="0">
                    <a:prstClr val="black">
                      <a:alpha val="32000"/>
                    </a:prstClr>
                  </a:outerShdw>
                </a:effectLst>
                <a:uLnTx/>
                <a:uFillTx/>
                <a:latin typeface="OPPOSans H"/>
                <a:ea typeface="OPPOSans H"/>
                <a:cs typeface="阿里巴巴普惠体 Medium" panose="00020600040101010101" pitchFamily="18" charset="-122"/>
              </a:defRPr>
            </a:lvl1pPr>
          </a:lstStyle>
          <a:p>
            <a:pPr algn="dist"/>
            <a:r>
              <a:rPr lang="zh-CN" altLang="en-US" dirty="0">
                <a:gradFill flip="none" rotWithShape="1">
                  <a:gsLst>
                    <a:gs pos="0">
                      <a:prstClr val="white"/>
                    </a:gs>
                    <a:gs pos="99000">
                      <a:schemeClr val="accent1">
                        <a:lumMod val="60000"/>
                        <a:lumOff val="40000"/>
                      </a:schemeClr>
                    </a:gs>
                  </a:gsLst>
                  <a:lin ang="18900000" scaled="1"/>
                  <a:tileRect/>
                </a:gradFill>
                <a:effectLst/>
                <a:latin typeface="+mj-ea"/>
                <a:ea typeface="+mj-ea"/>
              </a:rPr>
              <a:t>感谢倾听</a:t>
            </a:r>
          </a:p>
        </p:txBody>
      </p:sp>
      <p:pic>
        <p:nvPicPr>
          <p:cNvPr id="136" name="图片 13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03909" y="1711048"/>
            <a:ext cx="1029283" cy="617569"/>
          </a:xfrm>
          <a:prstGeom prst="rect">
            <a:avLst/>
          </a:prstGeom>
        </p:spPr>
      </p:pic>
      <p:sp>
        <p:nvSpPr>
          <p:cNvPr id="18" name="任意多边形: 形状 17"/>
          <p:cNvSpPr/>
          <p:nvPr/>
        </p:nvSpPr>
        <p:spPr bwMode="auto">
          <a:xfrm>
            <a:off x="747395" y="3784600"/>
            <a:ext cx="5708015" cy="567690"/>
          </a:xfrm>
          <a:custGeom>
            <a:avLst/>
            <a:gdLst>
              <a:gd name="T0" fmla="*/ 51 w 2591"/>
              <a:gd name="T1" fmla="*/ 0 h 256"/>
              <a:gd name="T2" fmla="*/ 0 w 2591"/>
              <a:gd name="T3" fmla="*/ 52 h 256"/>
              <a:gd name="T4" fmla="*/ 0 w 2591"/>
              <a:gd name="T5" fmla="*/ 256 h 256"/>
              <a:gd name="T6" fmla="*/ 2540 w 2591"/>
              <a:gd name="T7" fmla="*/ 256 h 256"/>
              <a:gd name="T8" fmla="*/ 2591 w 2591"/>
              <a:gd name="T9" fmla="*/ 206 h 256"/>
              <a:gd name="T10" fmla="*/ 2591 w 2591"/>
              <a:gd name="T11" fmla="*/ 0 h 256"/>
              <a:gd name="T12" fmla="*/ 51 w 2591"/>
              <a:gd name="T13" fmla="*/ 0 h 256"/>
            </a:gdLst>
            <a:ahLst/>
            <a:cxnLst>
              <a:cxn ang="0">
                <a:pos x="T0" y="T1"/>
              </a:cxn>
              <a:cxn ang="0">
                <a:pos x="T2" y="T3"/>
              </a:cxn>
              <a:cxn ang="0">
                <a:pos x="T4" y="T5"/>
              </a:cxn>
              <a:cxn ang="0">
                <a:pos x="T6" y="T7"/>
              </a:cxn>
              <a:cxn ang="0">
                <a:pos x="T8" y="T9"/>
              </a:cxn>
              <a:cxn ang="0">
                <a:pos x="T10" y="T11"/>
              </a:cxn>
              <a:cxn ang="0">
                <a:pos x="T12" y="T13"/>
              </a:cxn>
            </a:cxnLst>
            <a:rect l="0" t="0" r="r" b="b"/>
            <a:pathLst>
              <a:path w="2591" h="256">
                <a:moveTo>
                  <a:pt x="51" y="0"/>
                </a:moveTo>
                <a:lnTo>
                  <a:pt x="0" y="52"/>
                </a:lnTo>
                <a:lnTo>
                  <a:pt x="0" y="256"/>
                </a:lnTo>
                <a:lnTo>
                  <a:pt x="2540" y="256"/>
                </a:lnTo>
                <a:lnTo>
                  <a:pt x="2591" y="206"/>
                </a:lnTo>
                <a:lnTo>
                  <a:pt x="2591" y="0"/>
                </a:lnTo>
                <a:lnTo>
                  <a:pt x="51" y="0"/>
                </a:lnTo>
                <a:close/>
              </a:path>
            </a:pathLst>
          </a:custGeom>
          <a:noFill/>
          <a:ln w="14288"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endParaRPr lang="zh-CN" altLang="en-US"/>
          </a:p>
        </p:txBody>
      </p:sp>
      <p:sp>
        <p:nvSpPr>
          <p:cNvPr id="19" name="任意多边形: 形状 18"/>
          <p:cNvSpPr/>
          <p:nvPr/>
        </p:nvSpPr>
        <p:spPr bwMode="auto">
          <a:xfrm>
            <a:off x="5915402" y="3948815"/>
            <a:ext cx="539750" cy="398526"/>
          </a:xfrm>
          <a:custGeom>
            <a:avLst/>
            <a:gdLst>
              <a:gd name="T0" fmla="*/ 0 w 340"/>
              <a:gd name="T1" fmla="*/ 173 h 173"/>
              <a:gd name="T2" fmla="*/ 289 w 340"/>
              <a:gd name="T3" fmla="*/ 173 h 173"/>
              <a:gd name="T4" fmla="*/ 340 w 340"/>
              <a:gd name="T5" fmla="*/ 123 h 173"/>
              <a:gd name="T6" fmla="*/ 340 w 340"/>
              <a:gd name="T7" fmla="*/ 0 h 173"/>
            </a:gdLst>
            <a:ahLst/>
            <a:cxnLst>
              <a:cxn ang="0">
                <a:pos x="T0" y="T1"/>
              </a:cxn>
              <a:cxn ang="0">
                <a:pos x="T2" y="T3"/>
              </a:cxn>
              <a:cxn ang="0">
                <a:pos x="T4" y="T5"/>
              </a:cxn>
              <a:cxn ang="0">
                <a:pos x="T6" y="T7"/>
              </a:cxn>
            </a:cxnLst>
            <a:rect l="0" t="0" r="r" b="b"/>
            <a:pathLst>
              <a:path w="340" h="173">
                <a:moveTo>
                  <a:pt x="0" y="173"/>
                </a:moveTo>
                <a:lnTo>
                  <a:pt x="289" y="173"/>
                </a:lnTo>
                <a:lnTo>
                  <a:pt x="340" y="123"/>
                </a:lnTo>
                <a:lnTo>
                  <a:pt x="340" y="0"/>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20" name="任意多边形: 形状 19"/>
          <p:cNvSpPr/>
          <p:nvPr/>
        </p:nvSpPr>
        <p:spPr bwMode="auto">
          <a:xfrm>
            <a:off x="747431" y="4144624"/>
            <a:ext cx="138113" cy="202718"/>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412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endParaRPr lang="zh-CN" altLang="en-US"/>
          </a:p>
        </p:txBody>
      </p:sp>
      <p:sp>
        <p:nvSpPr>
          <p:cNvPr id="21" name="文本框 20"/>
          <p:cNvSpPr txBox="1"/>
          <p:nvPr/>
        </p:nvSpPr>
        <p:spPr>
          <a:xfrm>
            <a:off x="2967963" y="3948759"/>
            <a:ext cx="3429000" cy="276860"/>
          </a:xfrm>
          <a:prstGeom prst="rect">
            <a:avLst/>
          </a:prstGeom>
          <a:noFill/>
        </p:spPr>
        <p:txBody>
          <a:bodyPr wrap="none" lIns="0" tIns="0" rIns="0" bIns="0" rtlCol="0" anchor="t">
            <a:spAutoFit/>
          </a:bodyPr>
          <a:lstStyle/>
          <a:p>
            <a:pPr algn="l"/>
            <a:r>
              <a:rPr lang="zh-CN" altLang="en-US" dirty="0">
                <a:solidFill>
                  <a:schemeClr val="bg1"/>
                </a:solidFill>
              </a:rPr>
              <a:t>团队成员：张嘉睿，李炜航，胡铎</a:t>
            </a:r>
          </a:p>
        </p:txBody>
      </p:sp>
      <p:sp>
        <p:nvSpPr>
          <p:cNvPr id="22" name="文本框 21"/>
          <p:cNvSpPr txBox="1"/>
          <p:nvPr/>
        </p:nvSpPr>
        <p:spPr>
          <a:xfrm>
            <a:off x="934930" y="3948759"/>
            <a:ext cx="1896745" cy="276860"/>
          </a:xfrm>
          <a:prstGeom prst="rect">
            <a:avLst/>
          </a:prstGeom>
          <a:noFill/>
        </p:spPr>
        <p:txBody>
          <a:bodyPr wrap="none" lIns="0" tIns="0" rIns="0" bIns="0" rtlCol="0" anchor="t">
            <a:spAutoFit/>
          </a:bodyPr>
          <a:lstStyle/>
          <a:p>
            <a:pPr algn="l"/>
            <a:r>
              <a:rPr lang="zh-CN" altLang="en-US" dirty="0">
                <a:solidFill>
                  <a:schemeClr val="bg1"/>
                </a:solidFill>
              </a:rPr>
              <a:t>指导老师：</a:t>
            </a:r>
            <a:r>
              <a:rPr lang="en-US" altLang="zh-CN" dirty="0">
                <a:solidFill>
                  <a:schemeClr val="bg1"/>
                </a:solidFill>
              </a:rPr>
              <a:t> </a:t>
            </a:r>
            <a:r>
              <a:rPr lang="zh-CN" altLang="en-US" dirty="0">
                <a:solidFill>
                  <a:schemeClr val="bg1"/>
                </a:solidFill>
              </a:rPr>
              <a:t>伍复慧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37563" y="2116684"/>
            <a:ext cx="8638500" cy="2624631"/>
            <a:chOff x="3037563" y="2116684"/>
            <a:chExt cx="8638500" cy="2624631"/>
          </a:xfrm>
        </p:grpSpPr>
        <p:sp>
          <p:nvSpPr>
            <p:cNvPr id="15" name="矩形: 剪去对角 14"/>
            <p:cNvSpPr/>
            <p:nvPr/>
          </p:nvSpPr>
          <p:spPr>
            <a:xfrm flipH="1">
              <a:off x="3037563" y="2116684"/>
              <a:ext cx="8633321" cy="2618293"/>
            </a:xfrm>
            <a:prstGeom prst="snip2DiagRect">
              <a:avLst/>
            </a:prstGeom>
            <a:no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任意多边形: 形状 15"/>
            <p:cNvSpPr/>
            <p:nvPr/>
          </p:nvSpPr>
          <p:spPr bwMode="auto">
            <a:xfrm>
              <a:off x="3037563" y="4382246"/>
              <a:ext cx="313531" cy="352729"/>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71819" cap="flat">
              <a:solidFill>
                <a:schemeClr val="accent1"/>
              </a:solidFill>
              <a:prstDash val="solid"/>
              <a:miter lim="800000"/>
            </a:ln>
            <a:effectLst/>
            <a:extLst>
              <a:ext uri="{909E8E84-426E-40DD-AFC4-6F175D3DCCD1}">
                <a14:hiddenFill xmlns:a14="http://schemas.microsoft.com/office/drawing/2010/main">
                  <a:solidFill>
                    <a:srgbClr val="FFFFFF"/>
                  </a:solidFill>
                </a14:hiddenFill>
              </a:ext>
            </a:extLst>
          </p:spPr>
          <p:txBody>
            <a:bodyPr vert="horz" wrap="square" lIns="159106" tIns="79553" rIns="159106" bIns="79553" numCol="1" anchor="t" anchorCtr="0" compatLnSpc="1">
              <a:spAutoFit/>
            </a:bodyPr>
            <a:lstStyle/>
            <a:p>
              <a:endParaRPr lang="zh-CN" altLang="en-US" sz="3130"/>
            </a:p>
          </p:txBody>
        </p:sp>
        <p:sp>
          <p:nvSpPr>
            <p:cNvPr id="17" name="任意多边形: 形状 16"/>
            <p:cNvSpPr/>
            <p:nvPr/>
          </p:nvSpPr>
          <p:spPr>
            <a:xfrm>
              <a:off x="10580517" y="3919269"/>
              <a:ext cx="1095546" cy="822046"/>
            </a:xfrm>
            <a:custGeom>
              <a:avLst/>
              <a:gdLst>
                <a:gd name="connsiteX0" fmla="*/ 0 w 482600"/>
                <a:gd name="connsiteY0" fmla="*/ 472440 h 472440"/>
                <a:gd name="connsiteX1" fmla="*/ 248920 w 482600"/>
                <a:gd name="connsiteY1" fmla="*/ 472440 h 472440"/>
                <a:gd name="connsiteX2" fmla="*/ 482600 w 482600"/>
                <a:gd name="connsiteY2" fmla="*/ 238760 h 472440"/>
                <a:gd name="connsiteX3" fmla="*/ 482600 w 482600"/>
                <a:gd name="connsiteY3" fmla="*/ 0 h 472440"/>
              </a:gdLst>
              <a:ahLst/>
              <a:cxnLst>
                <a:cxn ang="0">
                  <a:pos x="connsiteX0" y="connsiteY0"/>
                </a:cxn>
                <a:cxn ang="0">
                  <a:pos x="connsiteX1" y="connsiteY1"/>
                </a:cxn>
                <a:cxn ang="0">
                  <a:pos x="connsiteX2" y="connsiteY2"/>
                </a:cxn>
                <a:cxn ang="0">
                  <a:pos x="connsiteX3" y="connsiteY3"/>
                </a:cxn>
              </a:cxnLst>
              <a:rect l="l" t="t" r="r" b="b"/>
              <a:pathLst>
                <a:path w="482600" h="472440">
                  <a:moveTo>
                    <a:pt x="0" y="472440"/>
                  </a:moveTo>
                  <a:lnTo>
                    <a:pt x="248920" y="472440"/>
                  </a:lnTo>
                  <a:lnTo>
                    <a:pt x="482600" y="238760"/>
                  </a:lnTo>
                  <a:lnTo>
                    <a:pt x="482600" y="0"/>
                  </a:lnTo>
                </a:path>
              </a:pathLst>
            </a:custGeom>
            <a:noFill/>
            <a:ln w="71819"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59106" tIns="79553" rIns="159106" bIns="79553" rtlCol="0" anchor="ctr">
              <a:spAutoFit/>
            </a:bodyPr>
            <a:lstStyle/>
            <a:p>
              <a:pPr algn="ctr"/>
              <a:endParaRPr lang="zh-CN" altLang="en-US" sz="3130"/>
            </a:p>
          </p:txBody>
        </p:sp>
      </p:grpSp>
      <p:sp>
        <p:nvSpPr>
          <p:cNvPr id="18" name="文本框 17"/>
          <p:cNvSpPr txBox="1"/>
          <p:nvPr/>
        </p:nvSpPr>
        <p:spPr>
          <a:xfrm>
            <a:off x="5915229" y="2822446"/>
            <a:ext cx="5241273" cy="1015663"/>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5400" b="0" i="0" u="none" strike="noStrike" cap="none" spc="0" normalizeH="0" baseline="0">
                <a:ln>
                  <a:noFill/>
                </a:ln>
                <a:gradFill flip="none" rotWithShape="1">
                  <a:gsLst>
                    <a:gs pos="0">
                      <a:prstClr val="white"/>
                    </a:gs>
                    <a:gs pos="99000">
                      <a:schemeClr val="accent1">
                        <a:lumMod val="60000"/>
                        <a:lumOff val="40000"/>
                      </a:schemeClr>
                    </a:gs>
                  </a:gsLst>
                  <a:lin ang="18900000" scaled="1"/>
                  <a:tileRect/>
                </a:gradFill>
                <a:effectLst/>
                <a:uLnTx/>
                <a:uFillTx/>
                <a:latin typeface="OPPOSans H"/>
                <a:ea typeface="OPPOSans H"/>
                <a:cs typeface="阿里巴巴普惠体 Medium" panose="00020600040101010101" pitchFamily="18" charset="-122"/>
              </a:defRPr>
            </a:lvl1pPr>
          </a:lstStyle>
          <a:p>
            <a:pPr algn="dist"/>
            <a:r>
              <a:rPr lang="zh-CN" altLang="en-US" sz="6600" dirty="0">
                <a:gradFill flip="none" rotWithShape="1">
                  <a:gsLst>
                    <a:gs pos="0">
                      <a:prstClr val="white"/>
                    </a:gs>
                    <a:gs pos="99000">
                      <a:schemeClr val="accent1">
                        <a:lumMod val="60000"/>
                        <a:lumOff val="40000"/>
                      </a:schemeClr>
                    </a:gs>
                  </a:gsLst>
                  <a:lin ang="13500000" scaled="1"/>
                  <a:tileRect/>
                </a:gradFill>
                <a:latin typeface="+mj-ea"/>
                <a:ea typeface="+mj-ea"/>
              </a:rPr>
              <a:t>选题背景意义</a:t>
            </a:r>
            <a:endParaRPr lang="en-US" altLang="zh-CN" sz="6600" dirty="0">
              <a:gradFill flip="none" rotWithShape="1">
                <a:gsLst>
                  <a:gs pos="0">
                    <a:prstClr val="white"/>
                  </a:gs>
                  <a:gs pos="99000">
                    <a:schemeClr val="accent1">
                      <a:lumMod val="60000"/>
                      <a:lumOff val="40000"/>
                    </a:schemeClr>
                  </a:gs>
                </a:gsLst>
                <a:lin ang="13500000" scaled="1"/>
                <a:tileRect/>
              </a:gradFill>
              <a:latin typeface="+mj-ea"/>
              <a:ea typeface="+mj-ea"/>
            </a:endParaRPr>
          </a:p>
        </p:txBody>
      </p:sp>
      <p:sp>
        <p:nvSpPr>
          <p:cNvPr id="19" name="文本框 18"/>
          <p:cNvSpPr txBox="1"/>
          <p:nvPr/>
        </p:nvSpPr>
        <p:spPr>
          <a:xfrm>
            <a:off x="5968733" y="3876951"/>
            <a:ext cx="5187769" cy="341231"/>
          </a:xfrm>
          <a:prstGeom prst="rect">
            <a:avLst/>
          </a:prstGeom>
          <a:noFill/>
          <a:effectLst/>
        </p:spPr>
        <p:txBody>
          <a:bodyPr wrap="square" lIns="0" tIns="0" rIns="0" bIns="0" rtlCol="0" anchor="t">
            <a:spAutoFit/>
          </a:bodyPr>
          <a:lstStyle/>
          <a:p>
            <a:pPr algn="dist"/>
            <a:r>
              <a:rPr lang="en-US" altLang="zh-CN" sz="2000" dirty="0">
                <a:solidFill>
                  <a:schemeClr val="bg1"/>
                </a:solidFill>
                <a:latin typeface="+mn-ea"/>
              </a:rPr>
              <a:t>Background Significance Of The Topic</a:t>
            </a:r>
            <a:endParaRPr lang="en-US" altLang="zh-CN" sz="2000" dirty="0">
              <a:solidFill>
                <a:schemeClr val="bg1"/>
              </a:solidFill>
              <a:latin typeface="+mj-ea"/>
              <a:ea typeface="+mj-ea"/>
            </a:endParaRPr>
          </a:p>
        </p:txBody>
      </p:sp>
      <p:sp>
        <p:nvSpPr>
          <p:cNvPr id="20" name="文本框 19"/>
          <p:cNvSpPr txBox="1"/>
          <p:nvPr/>
        </p:nvSpPr>
        <p:spPr>
          <a:xfrm>
            <a:off x="3032527" y="2700313"/>
            <a:ext cx="2521338" cy="1600438"/>
          </a:xfrm>
          <a:prstGeom prst="rect">
            <a:avLst/>
          </a:prstGeom>
          <a:noFill/>
          <a:effectLst/>
        </p:spPr>
        <p:txBody>
          <a:bodyPr wrap="square" lIns="0" tIns="0" rIns="0" bIns="0" rtlCol="0" anchor="t">
            <a:spAutoFit/>
          </a:bodyPr>
          <a:lstStyle/>
          <a:p>
            <a:pPr algn="ctr"/>
            <a:r>
              <a:rPr lang="en-US" altLang="zh-CN" sz="10400" dirty="0">
                <a:gradFill flip="none" rotWithShape="1">
                  <a:gsLst>
                    <a:gs pos="0">
                      <a:prstClr val="white"/>
                    </a:gs>
                    <a:gs pos="100000">
                      <a:schemeClr val="accent1">
                        <a:lumMod val="60000"/>
                        <a:lumOff val="40000"/>
                      </a:schemeClr>
                    </a:gs>
                  </a:gsLst>
                  <a:lin ang="13500000" scaled="1"/>
                  <a:tileRect/>
                </a:gradFill>
                <a:latin typeface="+mj-ea"/>
                <a:ea typeface="+mj-ea"/>
              </a:rPr>
              <a:t>01</a:t>
            </a:r>
            <a:endParaRPr lang="zh-CN" altLang="en-US" sz="12530" dirty="0">
              <a:gradFill flip="none" rotWithShape="1">
                <a:gsLst>
                  <a:gs pos="0">
                    <a:prstClr val="white"/>
                  </a:gs>
                  <a:gs pos="100000">
                    <a:schemeClr val="accent1">
                      <a:lumMod val="60000"/>
                      <a:lumOff val="40000"/>
                    </a:schemeClr>
                  </a:gs>
                </a:gsLst>
                <a:lin ang="13500000" scaled="1"/>
                <a:tileRect/>
              </a:gradFill>
              <a:latin typeface="+mj-ea"/>
              <a:ea typeface="+mj-ea"/>
            </a:endParaRPr>
          </a:p>
        </p:txBody>
      </p:sp>
      <p:pic>
        <p:nvPicPr>
          <p:cNvPr id="21" name="图片 20" descr="图片包含 室内, 餐桌, 就坐&#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33813" y="3036744"/>
            <a:ext cx="1615149" cy="1004781"/>
          </a:xfrm>
          <a:prstGeom prst="rect">
            <a:avLst/>
          </a:prstGeom>
          <a:effectLst/>
        </p:spPr>
      </p:pic>
      <p:sp>
        <p:nvSpPr>
          <p:cNvPr id="23" name="文本框 22"/>
          <p:cNvSpPr txBox="1"/>
          <p:nvPr/>
        </p:nvSpPr>
        <p:spPr>
          <a:xfrm>
            <a:off x="6143778" y="1211267"/>
            <a:ext cx="6016043" cy="1231106"/>
          </a:xfrm>
          <a:prstGeom prst="rect">
            <a:avLst/>
          </a:prstGeom>
          <a:noFill/>
        </p:spPr>
        <p:txBody>
          <a:bodyPr wrap="square" lIns="0" tIns="0" rIns="0" bIns="0" rtlCol="0" anchor="t">
            <a:spAutoFit/>
          </a:bodyPr>
          <a:lstStyle/>
          <a:p>
            <a:r>
              <a:rPr lang="en-US" altLang="zh-CN" sz="8000" dirty="0">
                <a:ln>
                  <a:gradFill>
                    <a:gsLst>
                      <a:gs pos="66000">
                        <a:schemeClr val="accent1">
                          <a:alpha val="50000"/>
                        </a:schemeClr>
                      </a:gs>
                      <a:gs pos="75000">
                        <a:schemeClr val="accent1">
                          <a:alpha val="0"/>
                        </a:schemeClr>
                      </a:gs>
                    </a:gsLst>
                    <a:lin ang="5400000" scaled="1"/>
                  </a:gradFill>
                </a:ln>
                <a:noFill/>
                <a:latin typeface="+mj-ea"/>
                <a:ea typeface="+mj-ea"/>
              </a:rPr>
              <a:t>PART ONE</a:t>
            </a:r>
            <a:endParaRPr lang="zh-CN" altLang="en-US" sz="8000" dirty="0">
              <a:ln>
                <a:gradFill>
                  <a:gsLst>
                    <a:gs pos="66000">
                      <a:schemeClr val="accent1">
                        <a:alpha val="50000"/>
                      </a:schemeClr>
                    </a:gs>
                    <a:gs pos="75000">
                      <a:schemeClr val="accent1">
                        <a:alpha val="0"/>
                      </a:schemeClr>
                    </a:gs>
                  </a:gsLst>
                  <a:lin ang="5400000" scaled="1"/>
                </a:gradFill>
              </a:ln>
              <a:noFill/>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27630" y="1504595"/>
            <a:ext cx="2049296" cy="4527786"/>
            <a:chOff x="9627630" y="1504595"/>
            <a:chExt cx="2049296" cy="4527786"/>
          </a:xfrm>
        </p:grpSpPr>
        <p:sp>
          <p:nvSpPr>
            <p:cNvPr id="50" name="矩形 49"/>
            <p:cNvSpPr/>
            <p:nvPr/>
          </p:nvSpPr>
          <p:spPr>
            <a:xfrm rot="16200000" flipH="1">
              <a:off x="8387120" y="2745105"/>
              <a:ext cx="4527784" cy="2046763"/>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55" name="直接连接符 54"/>
            <p:cNvCxnSpPr/>
            <p:nvPr/>
          </p:nvCxnSpPr>
          <p:spPr>
            <a:xfrm rot="5400000">
              <a:off x="10652279" y="479947"/>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10652279" y="5007733"/>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54412" y="1504594"/>
            <a:ext cx="8639176" cy="4527788"/>
            <a:chOff x="515938" y="1504712"/>
            <a:chExt cx="8639176" cy="4527788"/>
          </a:xfrm>
        </p:grpSpPr>
        <p:sp>
          <p:nvSpPr>
            <p:cNvPr id="41" name="任意多边形: 形状 40"/>
            <p:cNvSpPr/>
            <p:nvPr/>
          </p:nvSpPr>
          <p:spPr>
            <a:xfrm>
              <a:off x="515939" y="1504712"/>
              <a:ext cx="8639175" cy="4527787"/>
            </a:xfrm>
            <a:custGeom>
              <a:avLst/>
              <a:gdLst>
                <a:gd name="connsiteX0" fmla="*/ 240502 w 8483600"/>
                <a:gd name="connsiteY0" fmla="*/ 0 h 4902200"/>
                <a:gd name="connsiteX1" fmla="*/ 3708375 w 8483600"/>
                <a:gd name="connsiteY1" fmla="*/ 0 h 4902200"/>
                <a:gd name="connsiteX2" fmla="*/ 3759729 w 8483600"/>
                <a:gd name="connsiteY2" fmla="*/ 56516 h 4902200"/>
                <a:gd name="connsiteX3" fmla="*/ 4723873 w 8483600"/>
                <a:gd name="connsiteY3" fmla="*/ 56516 h 4902200"/>
                <a:gd name="connsiteX4" fmla="*/ 4775228 w 8483600"/>
                <a:gd name="connsiteY4" fmla="*/ 0 h 4902200"/>
                <a:gd name="connsiteX5" fmla="*/ 8243098 w 8483600"/>
                <a:gd name="connsiteY5" fmla="*/ 0 h 4902200"/>
                <a:gd name="connsiteX6" fmla="*/ 8483600 w 8483600"/>
                <a:gd name="connsiteY6" fmla="*/ 240502 h 4902200"/>
                <a:gd name="connsiteX7" fmla="*/ 8483600 w 8483600"/>
                <a:gd name="connsiteY7" fmla="*/ 2864087 h 4902200"/>
                <a:gd name="connsiteX8" fmla="*/ 8370316 w 8483600"/>
                <a:gd name="connsiteY8" fmla="*/ 2890519 h 4902200"/>
                <a:gd name="connsiteX9" fmla="*/ 8370316 w 8483600"/>
                <a:gd name="connsiteY9" fmla="*/ 3660141 h 4902200"/>
                <a:gd name="connsiteX10" fmla="*/ 8483600 w 8483600"/>
                <a:gd name="connsiteY10" fmla="*/ 3686574 h 4902200"/>
                <a:gd name="connsiteX11" fmla="*/ 8483600 w 8483600"/>
                <a:gd name="connsiteY11" fmla="*/ 4902200 h 4902200"/>
                <a:gd name="connsiteX12" fmla="*/ 5032306 w 8483600"/>
                <a:gd name="connsiteY12" fmla="*/ 4902200 h 4902200"/>
                <a:gd name="connsiteX13" fmla="*/ 4789076 w 8483600"/>
                <a:gd name="connsiteY13" fmla="*/ 4658970 h 4902200"/>
                <a:gd name="connsiteX14" fmla="*/ 3694527 w 8483600"/>
                <a:gd name="connsiteY14" fmla="*/ 4658970 h 4902200"/>
                <a:gd name="connsiteX15" fmla="*/ 3451297 w 8483600"/>
                <a:gd name="connsiteY15" fmla="*/ 4902200 h 4902200"/>
                <a:gd name="connsiteX16" fmla="*/ 0 w 8483600"/>
                <a:gd name="connsiteY16" fmla="*/ 4902200 h 4902200"/>
                <a:gd name="connsiteX17" fmla="*/ 0 w 8483600"/>
                <a:gd name="connsiteY17" fmla="*/ 2147334 h 4902200"/>
                <a:gd name="connsiteX18" fmla="*/ 113284 w 8483600"/>
                <a:gd name="connsiteY18" fmla="*/ 2120901 h 4902200"/>
                <a:gd name="connsiteX19" fmla="*/ 113284 w 8483600"/>
                <a:gd name="connsiteY19" fmla="*/ 1351279 h 4902200"/>
                <a:gd name="connsiteX20" fmla="*/ 0 w 8483600"/>
                <a:gd name="connsiteY20" fmla="*/ 1324847 h 4902200"/>
                <a:gd name="connsiteX21" fmla="*/ 0 w 8483600"/>
                <a:gd name="connsiteY21" fmla="*/ 240502 h 49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83600" h="4902200">
                  <a:moveTo>
                    <a:pt x="240502" y="0"/>
                  </a:moveTo>
                  <a:lnTo>
                    <a:pt x="3708375" y="0"/>
                  </a:lnTo>
                  <a:lnTo>
                    <a:pt x="3759729" y="56516"/>
                  </a:lnTo>
                  <a:lnTo>
                    <a:pt x="4723873" y="56516"/>
                  </a:lnTo>
                  <a:lnTo>
                    <a:pt x="4775228" y="0"/>
                  </a:lnTo>
                  <a:lnTo>
                    <a:pt x="8243098" y="0"/>
                  </a:lnTo>
                  <a:lnTo>
                    <a:pt x="8483600" y="240502"/>
                  </a:lnTo>
                  <a:lnTo>
                    <a:pt x="8483600" y="2864087"/>
                  </a:lnTo>
                  <a:lnTo>
                    <a:pt x="8370316" y="2890519"/>
                  </a:lnTo>
                  <a:lnTo>
                    <a:pt x="8370316" y="3660141"/>
                  </a:lnTo>
                  <a:lnTo>
                    <a:pt x="8483600" y="3686574"/>
                  </a:lnTo>
                  <a:lnTo>
                    <a:pt x="8483600" y="4902200"/>
                  </a:lnTo>
                  <a:lnTo>
                    <a:pt x="5032306" y="4902200"/>
                  </a:lnTo>
                  <a:lnTo>
                    <a:pt x="4789076" y="4658970"/>
                  </a:lnTo>
                  <a:lnTo>
                    <a:pt x="3694527" y="4658970"/>
                  </a:lnTo>
                  <a:lnTo>
                    <a:pt x="3451297" y="4902200"/>
                  </a:lnTo>
                  <a:lnTo>
                    <a:pt x="0" y="4902200"/>
                  </a:lnTo>
                  <a:lnTo>
                    <a:pt x="0" y="2147334"/>
                  </a:lnTo>
                  <a:lnTo>
                    <a:pt x="113284" y="2120901"/>
                  </a:lnTo>
                  <a:lnTo>
                    <a:pt x="113284" y="1351279"/>
                  </a:lnTo>
                  <a:lnTo>
                    <a:pt x="0" y="1324847"/>
                  </a:lnTo>
                  <a:lnTo>
                    <a:pt x="0" y="240502"/>
                  </a:lnTo>
                  <a:close/>
                </a:path>
              </a:pathLst>
            </a:custGeom>
            <a:gradFill flip="none" rotWithShape="1">
              <a:gsLst>
                <a:gs pos="54000">
                  <a:schemeClr val="accent1">
                    <a:alpha val="10000"/>
                  </a:schemeClr>
                </a:gs>
                <a:gs pos="17000">
                  <a:schemeClr val="accent1">
                    <a:alpha val="32000"/>
                  </a:schemeClr>
                </a:gs>
                <a:gs pos="0">
                  <a:schemeClr val="accent1">
                    <a:lumMod val="60000"/>
                    <a:lumOff val="40000"/>
                    <a:alpha val="5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2" name="直角三角形 41"/>
            <p:cNvSpPr/>
            <p:nvPr/>
          </p:nvSpPr>
          <p:spPr>
            <a:xfrm rot="16200000" flipH="1">
              <a:off x="9014535" y="1497855"/>
              <a:ext cx="133722" cy="147435"/>
            </a:xfrm>
            <a:prstGeom prst="rtTriangle">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微软雅黑" panose="020B0503020204020204" charset="-122"/>
                <a:ea typeface="微软雅黑" panose="020B0503020204020204" charset="-122"/>
              </a:endParaRPr>
            </a:p>
          </p:txBody>
        </p:sp>
        <p:sp>
          <p:nvSpPr>
            <p:cNvPr id="43" name="梯形 42"/>
            <p:cNvSpPr/>
            <p:nvPr/>
          </p:nvSpPr>
          <p:spPr>
            <a:xfrm rot="5400000">
              <a:off x="212121" y="3073612"/>
              <a:ext cx="676822" cy="69186"/>
            </a:xfrm>
            <a:prstGeom prst="trapezoid">
              <a:avLst>
                <a:gd name="adj" fmla="val 23332"/>
              </a:avLst>
            </a:pr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zh-CN" altLang="en-US" sz="1400" b="1">
                <a:gradFill>
                  <a:gsLst>
                    <a:gs pos="0">
                      <a:srgbClr val="009DD9"/>
                    </a:gs>
                    <a:gs pos="100000">
                      <a:srgbClr val="0BD0D9"/>
                    </a:gs>
                  </a:gsLst>
                  <a:lin ang="2700000" scaled="0"/>
                </a:gradFill>
                <a:latin typeface="微软雅黑" panose="020B0503020204020204" charset="-122"/>
                <a:ea typeface="微软雅黑" panose="020B0503020204020204" charset="-122"/>
              </a:endParaRPr>
            </a:p>
          </p:txBody>
        </p:sp>
        <p:sp>
          <p:nvSpPr>
            <p:cNvPr id="44" name="梯形 43"/>
            <p:cNvSpPr/>
            <p:nvPr/>
          </p:nvSpPr>
          <p:spPr>
            <a:xfrm rot="16200000" flipH="1">
              <a:off x="8782110" y="4493709"/>
              <a:ext cx="676822" cy="69186"/>
            </a:xfrm>
            <a:prstGeom prst="trapezoid">
              <a:avLst>
                <a:gd name="adj" fmla="val 23332"/>
              </a:avLst>
            </a:pr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zh-CN" altLang="en-US" sz="1400" b="1">
                <a:gradFill>
                  <a:gsLst>
                    <a:gs pos="0">
                      <a:srgbClr val="009DD9"/>
                    </a:gs>
                    <a:gs pos="100000">
                      <a:srgbClr val="0BD0D9"/>
                    </a:gs>
                  </a:gsLst>
                  <a:lin ang="2700000" scaled="0"/>
                </a:gradFill>
                <a:latin typeface="微软雅黑" panose="020B0503020204020204" charset="-122"/>
                <a:ea typeface="微软雅黑" panose="020B0503020204020204" charset="-122"/>
              </a:endParaRPr>
            </a:p>
          </p:txBody>
        </p:sp>
        <p:sp>
          <p:nvSpPr>
            <p:cNvPr id="45" name="任意多边形: 形状 44"/>
            <p:cNvSpPr/>
            <p:nvPr/>
          </p:nvSpPr>
          <p:spPr>
            <a:xfrm>
              <a:off x="4100293" y="5848339"/>
              <a:ext cx="1470468" cy="184161"/>
            </a:xfrm>
            <a:custGeom>
              <a:avLst/>
              <a:gdLst>
                <a:gd name="connsiteX0" fmla="*/ 188346 w 1443988"/>
                <a:gd name="connsiteY0" fmla="*/ 0 h 199390"/>
                <a:gd name="connsiteX1" fmla="*/ 1255642 w 1443988"/>
                <a:gd name="connsiteY1" fmla="*/ 0 h 199390"/>
                <a:gd name="connsiteX2" fmla="*/ 1443988 w 1443988"/>
                <a:gd name="connsiteY2" fmla="*/ 199390 h 199390"/>
                <a:gd name="connsiteX3" fmla="*/ 1397375 w 1443988"/>
                <a:gd name="connsiteY3" fmla="*/ 199390 h 199390"/>
                <a:gd name="connsiteX4" fmla="*/ 1232782 w 1443988"/>
                <a:gd name="connsiteY4" fmla="*/ 25146 h 199390"/>
                <a:gd name="connsiteX5" fmla="*/ 211206 w 1443988"/>
                <a:gd name="connsiteY5" fmla="*/ 25146 h 199390"/>
                <a:gd name="connsiteX6" fmla="*/ 46613 w 1443988"/>
                <a:gd name="connsiteY6" fmla="*/ 199390 h 199390"/>
                <a:gd name="connsiteX7" fmla="*/ 0 w 1443988"/>
                <a:gd name="connsiteY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988" h="199390">
                  <a:moveTo>
                    <a:pt x="188346" y="0"/>
                  </a:moveTo>
                  <a:lnTo>
                    <a:pt x="1255642" y="0"/>
                  </a:lnTo>
                  <a:lnTo>
                    <a:pt x="1443988" y="199390"/>
                  </a:lnTo>
                  <a:lnTo>
                    <a:pt x="1397375" y="199390"/>
                  </a:lnTo>
                  <a:lnTo>
                    <a:pt x="1232782" y="25146"/>
                  </a:lnTo>
                  <a:lnTo>
                    <a:pt x="211206" y="25146"/>
                  </a:lnTo>
                  <a:lnTo>
                    <a:pt x="46613" y="199390"/>
                  </a:lnTo>
                  <a:lnTo>
                    <a:pt x="0" y="19939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zh-CN" altLang="en-US" sz="1400" b="1">
                <a:gradFill>
                  <a:gsLst>
                    <a:gs pos="0">
                      <a:srgbClr val="009DD9"/>
                    </a:gs>
                    <a:gs pos="100000">
                      <a:srgbClr val="0BD0D9"/>
                    </a:gs>
                  </a:gsLst>
                  <a:lin ang="2700000" scaled="0"/>
                </a:gradFill>
                <a:latin typeface="微软雅黑" panose="020B0503020204020204" charset="-122"/>
                <a:ea typeface="微软雅黑" panose="020B0503020204020204" charset="-122"/>
              </a:endParaRPr>
            </a:p>
          </p:txBody>
        </p:sp>
        <p:sp>
          <p:nvSpPr>
            <p:cNvPr id="46" name="梯形 45"/>
            <p:cNvSpPr/>
            <p:nvPr/>
          </p:nvSpPr>
          <p:spPr>
            <a:xfrm>
              <a:off x="4234149" y="5922237"/>
              <a:ext cx="1202757" cy="110261"/>
            </a:xfrm>
            <a:prstGeom prst="trapezoid">
              <a:avLst>
                <a:gd name="adj" fmla="val 90868"/>
              </a:avLst>
            </a:prstGeom>
            <a:gradFill>
              <a:gsLst>
                <a:gs pos="0">
                  <a:schemeClr val="accent1">
                    <a:alpha val="15000"/>
                  </a:schemeClr>
                </a:gs>
                <a:gs pos="100000">
                  <a:schemeClr val="accent1">
                    <a:alpha val="15000"/>
                  </a:schemeClr>
                </a:gs>
              </a:gsLst>
              <a:lin ang="5400000" scaled="1"/>
            </a:gradFill>
            <a:ln w="6350" cap="flat" cmpd="sng" algn="ctr">
              <a:gradFill>
                <a:gsLst>
                  <a:gs pos="0">
                    <a:schemeClr val="accent1"/>
                  </a:gs>
                  <a:gs pos="100000">
                    <a:schemeClr val="accent1">
                      <a:alpha val="15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微软雅黑" panose="020B0503020204020204" charset="-122"/>
                <a:ea typeface="微软雅黑" panose="020B0503020204020204" charset="-122"/>
              </a:endParaRPr>
            </a:p>
          </p:txBody>
        </p:sp>
        <p:sp>
          <p:nvSpPr>
            <p:cNvPr id="47" name="半闭框 46"/>
            <p:cNvSpPr/>
            <p:nvPr/>
          </p:nvSpPr>
          <p:spPr>
            <a:xfrm rot="16200000">
              <a:off x="533501" y="5672420"/>
              <a:ext cx="342517" cy="377641"/>
            </a:xfrm>
            <a:prstGeom prst="halfFrame">
              <a:avLst>
                <a:gd name="adj1" fmla="val 12801"/>
                <a:gd name="adj2" fmla="val 12134"/>
              </a:avLst>
            </a:pr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zh-CN" altLang="en-US" sz="1400" b="1">
                <a:gradFill>
                  <a:gsLst>
                    <a:gs pos="0">
                      <a:srgbClr val="009DD9"/>
                    </a:gs>
                    <a:gs pos="100000">
                      <a:srgbClr val="0BD0D9"/>
                    </a:gs>
                  </a:gsLst>
                  <a:lin ang="2700000" scaled="0"/>
                </a:gradFill>
                <a:latin typeface="微软雅黑" panose="020B0503020204020204" charset="-122"/>
                <a:ea typeface="微软雅黑" panose="020B0503020204020204" charset="-122"/>
              </a:endParaRPr>
            </a:p>
          </p:txBody>
        </p:sp>
        <p:sp>
          <p:nvSpPr>
            <p:cNvPr id="48" name="半闭框 47"/>
            <p:cNvSpPr/>
            <p:nvPr/>
          </p:nvSpPr>
          <p:spPr>
            <a:xfrm rot="5400000" flipH="1">
              <a:off x="8795035" y="5672421"/>
              <a:ext cx="342517" cy="377641"/>
            </a:xfrm>
            <a:prstGeom prst="halfFrame">
              <a:avLst>
                <a:gd name="adj1" fmla="val 12801"/>
                <a:gd name="adj2" fmla="val 12134"/>
              </a:avLst>
            </a:pr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zh-CN" altLang="en-US" sz="1400" b="1">
                <a:gradFill>
                  <a:gsLst>
                    <a:gs pos="0">
                      <a:srgbClr val="009DD9"/>
                    </a:gs>
                    <a:gs pos="100000">
                      <a:srgbClr val="0BD0D9"/>
                    </a:gs>
                  </a:gsLst>
                  <a:lin ang="2700000" scaled="0"/>
                </a:gradFill>
                <a:latin typeface="微软雅黑" panose="020B0503020204020204" charset="-122"/>
                <a:ea typeface="微软雅黑" panose="020B0503020204020204" charset="-122"/>
              </a:endParaRPr>
            </a:p>
          </p:txBody>
        </p:sp>
        <p:sp>
          <p:nvSpPr>
            <p:cNvPr id="49" name="直角三角形 48"/>
            <p:cNvSpPr/>
            <p:nvPr/>
          </p:nvSpPr>
          <p:spPr>
            <a:xfrm rot="5400000">
              <a:off x="522795" y="1497855"/>
              <a:ext cx="133722" cy="147435"/>
            </a:xfrm>
            <a:prstGeom prst="rtTriangle">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微软雅黑" panose="020B0503020204020204" charset="-122"/>
                <a:ea typeface="微软雅黑" panose="020B0503020204020204" charset="-122"/>
              </a:endParaRPr>
            </a:p>
          </p:txBody>
        </p:sp>
      </p:grpSp>
      <p:sp>
        <p:nvSpPr>
          <p:cNvPr id="38" name="标题 37"/>
          <p:cNvSpPr>
            <a:spLocks noGrp="1"/>
          </p:cNvSpPr>
          <p:nvPr>
            <p:ph type="title"/>
          </p:nvPr>
        </p:nvSpPr>
        <p:spPr/>
        <p:txBody>
          <a:bodyPr>
            <a:spAutoFit/>
          </a:bodyPr>
          <a:lstStyle/>
          <a:p>
            <a:r>
              <a:rPr lang="en-US" altLang="zh-CN" dirty="0"/>
              <a:t>1.1 </a:t>
            </a:r>
            <a:r>
              <a:rPr lang="zh-CN" altLang="en-US" dirty="0"/>
              <a:t>开源背景</a:t>
            </a:r>
          </a:p>
        </p:txBody>
      </p:sp>
      <p:sp>
        <p:nvSpPr>
          <p:cNvPr id="54" name="文本框 53"/>
          <p:cNvSpPr txBox="1"/>
          <p:nvPr/>
        </p:nvSpPr>
        <p:spPr>
          <a:xfrm>
            <a:off x="10022160" y="1844135"/>
            <a:ext cx="1231106" cy="369332"/>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2400" dirty="0">
                <a:gradFill flip="none" rotWithShape="1">
                  <a:gsLst>
                    <a:gs pos="0">
                      <a:prstClr val="white"/>
                    </a:gs>
                    <a:gs pos="99000">
                      <a:schemeClr val="accent2">
                        <a:lumMod val="60000"/>
                        <a:lumOff val="40000"/>
                      </a:schemeClr>
                    </a:gs>
                  </a:gsLst>
                  <a:lin ang="2700000" scaled="1"/>
                  <a:tileRect/>
                </a:gradFill>
                <a:latin typeface="+mj-ea"/>
                <a:ea typeface="+mj-ea"/>
              </a:rPr>
              <a:t>背景概述</a:t>
            </a:r>
          </a:p>
        </p:txBody>
      </p:sp>
      <p:sp>
        <p:nvSpPr>
          <p:cNvPr id="57" name="文本框 56"/>
          <p:cNvSpPr txBox="1"/>
          <p:nvPr/>
        </p:nvSpPr>
        <p:spPr>
          <a:xfrm>
            <a:off x="1681124" y="3273075"/>
            <a:ext cx="7371560" cy="2444067"/>
          </a:xfrm>
          <a:prstGeom prst="rect">
            <a:avLst/>
          </a:prstGeom>
          <a:noFill/>
        </p:spPr>
        <p:txBody>
          <a:bodyPr wrap="square" lIns="0" tIns="0" rIns="0" bIns="0" rtlCol="0" anchor="t">
            <a:spAutoFit/>
          </a:bodyPr>
          <a:lstStyle/>
          <a:p>
            <a:pPr algn="just">
              <a:lnSpc>
                <a:spcPct val="150000"/>
              </a:lnSpc>
            </a:pPr>
            <a:r>
              <a:rPr lang="zh-CN" altLang="en-US" dirty="0">
                <a:solidFill>
                  <a:schemeClr val="bg1"/>
                </a:solidFill>
                <a:latin typeface="微软雅黑" panose="020B0503020204020204" charset="-122"/>
                <a:ea typeface="微软雅黑" panose="020B0503020204020204" charset="-122"/>
                <a:cs typeface="Times New Roman" panose="02020603050405020304" pitchFamily="18" charset="0"/>
              </a:rPr>
              <a:t>开源作为数字经济时代的一种生产组织模式，在数字技术创新和数字产业发展中发挥着重要作用，并且逐步拓展至其他产业领域的创新活动中。开源不仅关乎技术共享，更是构建开放生态、促进跨界合作和加速技术创新的关键动力。开源基于自由信息交换、快速原型设计和民主协作开发原则，为每一位参与者提供了为共同目标贡献智慧的机会与权利，也为企业提供了速度更快、成本更低的产品开发和生产模式。</a:t>
            </a:r>
          </a:p>
        </p:txBody>
      </p:sp>
      <p:sp>
        <p:nvSpPr>
          <p:cNvPr id="64" name="任意多边形: 形状 63"/>
          <p:cNvSpPr/>
          <p:nvPr/>
        </p:nvSpPr>
        <p:spPr>
          <a:xfrm>
            <a:off x="1057641" y="3181852"/>
            <a:ext cx="609685" cy="522344"/>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gradFill flip="none" rotWithShape="1">
            <a:gsLst>
              <a:gs pos="0">
                <a:schemeClr val="accent1">
                  <a:lumMod val="20000"/>
                  <a:lumOff val="8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14" y="1700650"/>
            <a:ext cx="1747008" cy="142250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0253" y="1711859"/>
            <a:ext cx="1786398" cy="141129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4874000" y="1711858"/>
            <a:ext cx="1714362" cy="1404143"/>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5711" y="1700650"/>
            <a:ext cx="1838582" cy="1400370"/>
          </a:xfrm>
          <a:prstGeom prst="rect">
            <a:avLst/>
          </a:prstGeom>
        </p:spPr>
      </p:pic>
      <p:sp>
        <p:nvSpPr>
          <p:cNvPr id="13" name="文本框 12"/>
          <p:cNvSpPr txBox="1"/>
          <p:nvPr/>
        </p:nvSpPr>
        <p:spPr>
          <a:xfrm>
            <a:off x="9774979" y="2258243"/>
            <a:ext cx="1862607" cy="3372846"/>
          </a:xfrm>
          <a:prstGeom prst="rect">
            <a:avLst/>
          </a:prstGeom>
          <a:noFill/>
        </p:spPr>
        <p:txBody>
          <a:bodyPr wrap="square">
            <a:spAutoFit/>
          </a:bodyPr>
          <a:lstStyle/>
          <a:p>
            <a:pPr>
              <a:lnSpc>
                <a:spcPct val="150000"/>
              </a:lnSpc>
            </a:pPr>
            <a:r>
              <a:rPr lang="zh-CN" altLang="zh-CN" sz="1600" dirty="0">
                <a:solidFill>
                  <a:schemeClr val="bg1"/>
                </a:solidFill>
                <a:effectLst/>
                <a:latin typeface="+mn-ea"/>
                <a:cs typeface="+mn-ea"/>
              </a:rPr>
              <a:t>从我国看</a:t>
            </a:r>
            <a:r>
              <a:rPr lang="en-US" altLang="zh-CN" sz="1600" dirty="0">
                <a:solidFill>
                  <a:schemeClr val="bg1"/>
                </a:solidFill>
                <a:effectLst/>
                <a:latin typeface="+mn-ea"/>
                <a:cs typeface="+mn-ea"/>
              </a:rPr>
              <a:t>,</a:t>
            </a:r>
            <a:r>
              <a:rPr lang="zh-CN" altLang="zh-CN" sz="1600" dirty="0">
                <a:solidFill>
                  <a:schemeClr val="bg1"/>
                </a:solidFill>
                <a:effectLst/>
                <a:latin typeface="+mn-ea"/>
                <a:cs typeface="+mn-ea"/>
              </a:rPr>
              <a:t>随着数字经济的发展</a:t>
            </a:r>
            <a:r>
              <a:rPr lang="en-US" altLang="zh-CN" sz="1600" dirty="0">
                <a:solidFill>
                  <a:schemeClr val="bg1"/>
                </a:solidFill>
                <a:effectLst/>
                <a:latin typeface="+mn-ea"/>
                <a:cs typeface="+mn-ea"/>
              </a:rPr>
              <a:t>,</a:t>
            </a:r>
            <a:r>
              <a:rPr lang="zh-CN" altLang="zh-CN" sz="1600" dirty="0">
                <a:solidFill>
                  <a:schemeClr val="bg1"/>
                </a:solidFill>
                <a:effectLst/>
                <a:latin typeface="+mn-ea"/>
                <a:cs typeface="+mn-ea"/>
              </a:rPr>
              <a:t>国家愈发重视开源产业及生态的建设</a:t>
            </a:r>
            <a:r>
              <a:rPr lang="zh-CN" altLang="en-US" sz="1600" dirty="0">
                <a:solidFill>
                  <a:schemeClr val="bg1"/>
                </a:solidFill>
                <a:effectLst/>
                <a:latin typeface="+mn-ea"/>
                <a:cs typeface="+mn-ea"/>
              </a:rPr>
              <a:t>。提出支持具有自主核心技术的开源社区、开源平台、开源项目发展</a:t>
            </a:r>
            <a:r>
              <a:rPr lang="en-US" altLang="zh-CN" sz="1600" dirty="0">
                <a:solidFill>
                  <a:schemeClr val="bg1"/>
                </a:solidFill>
                <a:effectLst/>
                <a:latin typeface="+mn-ea"/>
                <a:cs typeface="+mn-ea"/>
              </a:rPr>
              <a:t>,</a:t>
            </a:r>
            <a:r>
              <a:rPr lang="zh-CN" altLang="en-US" sz="1600" dirty="0">
                <a:solidFill>
                  <a:schemeClr val="bg1"/>
                </a:solidFill>
                <a:effectLst/>
                <a:latin typeface="+mn-ea"/>
                <a:cs typeface="+mn-ea"/>
              </a:rPr>
              <a:t>推动创新资源共建共享。</a:t>
            </a:r>
            <a:endParaRPr lang="zh-CN" altLang="en-US" sz="1600" dirty="0">
              <a:solidFill>
                <a:schemeClr val="bg1"/>
              </a:solidFill>
              <a:latin typeface="+mn-ea"/>
              <a:cs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p:txBody>
          <a:bodyPr>
            <a:spAutoFit/>
          </a:bodyPr>
          <a:lstStyle/>
          <a:p>
            <a:r>
              <a:rPr lang="en-US" altLang="zh-CN" dirty="0"/>
              <a:t>1.2 </a:t>
            </a:r>
            <a:r>
              <a:rPr lang="zh-CN" altLang="en-US" dirty="0"/>
              <a:t>开源意义</a:t>
            </a:r>
          </a:p>
        </p:txBody>
      </p:sp>
      <p:grpSp>
        <p:nvGrpSpPr>
          <p:cNvPr id="2" name="组合 1"/>
          <p:cNvGrpSpPr/>
          <p:nvPr/>
        </p:nvGrpSpPr>
        <p:grpSpPr>
          <a:xfrm>
            <a:off x="3553489" y="2083249"/>
            <a:ext cx="814856" cy="814854"/>
            <a:chOff x="3553489" y="2083249"/>
            <a:chExt cx="814856" cy="814854"/>
          </a:xfrm>
        </p:grpSpPr>
        <p:sp>
          <p:nvSpPr>
            <p:cNvPr id="36" name="椭圆 35"/>
            <p:cNvSpPr/>
            <p:nvPr/>
          </p:nvSpPr>
          <p:spPr>
            <a:xfrm rot="660000" flipH="1">
              <a:off x="3553489" y="2083249"/>
              <a:ext cx="814856" cy="814854"/>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7" name="文本框 36"/>
            <p:cNvSpPr txBox="1"/>
            <p:nvPr/>
          </p:nvSpPr>
          <p:spPr>
            <a:xfrm>
              <a:off x="3688407" y="2177326"/>
              <a:ext cx="545021" cy="626701"/>
            </a:xfrm>
            <a:prstGeom prst="rect">
              <a:avLst/>
            </a:prstGeom>
          </p:spPr>
          <p:txBody>
            <a:bodyPr wrap="none" lIns="0" tIns="36000" rIns="0" bIns="36000" rtlCol="0">
              <a:spAutoFit/>
            </a:bodyPr>
            <a:lstStyle/>
            <a:p>
              <a:pPr marL="0" indent="0" algn="ctr">
                <a:buNone/>
              </a:pPr>
              <a:r>
                <a:rPr lang="en-US" altLang="zh-CN" sz="3600" dirty="0">
                  <a:gradFill>
                    <a:gsLst>
                      <a:gs pos="0">
                        <a:prstClr val="white"/>
                      </a:gs>
                      <a:gs pos="99000">
                        <a:schemeClr val="accent1">
                          <a:lumMod val="60000"/>
                          <a:lumOff val="40000"/>
                        </a:schemeClr>
                      </a:gs>
                    </a:gsLst>
                    <a:lin ang="2700000" scaled="1"/>
                  </a:gradFill>
                  <a:latin typeface="+mj-ea"/>
                  <a:ea typeface="+mj-ea"/>
                </a:rPr>
                <a:t>01</a:t>
              </a:r>
              <a:endParaRPr lang="zh-CN" altLang="en-US" sz="3600" dirty="0">
                <a:gradFill>
                  <a:gsLst>
                    <a:gs pos="0">
                      <a:prstClr val="white"/>
                    </a:gs>
                    <a:gs pos="99000">
                      <a:schemeClr val="accent1">
                        <a:lumMod val="60000"/>
                        <a:lumOff val="40000"/>
                      </a:schemeClr>
                    </a:gs>
                  </a:gsLst>
                  <a:lin ang="2700000" scaled="1"/>
                </a:gradFill>
                <a:latin typeface="+mj-ea"/>
                <a:ea typeface="+mj-ea"/>
              </a:endParaRPr>
            </a:p>
          </p:txBody>
        </p:sp>
      </p:grpSp>
      <p:grpSp>
        <p:nvGrpSpPr>
          <p:cNvPr id="3" name="组合 2"/>
          <p:cNvGrpSpPr/>
          <p:nvPr/>
        </p:nvGrpSpPr>
        <p:grpSpPr>
          <a:xfrm>
            <a:off x="7810680" y="2083249"/>
            <a:ext cx="814856" cy="814854"/>
            <a:chOff x="7810680" y="2083249"/>
            <a:chExt cx="814856" cy="814854"/>
          </a:xfrm>
        </p:grpSpPr>
        <p:sp>
          <p:nvSpPr>
            <p:cNvPr id="39" name="椭圆 38"/>
            <p:cNvSpPr/>
            <p:nvPr/>
          </p:nvSpPr>
          <p:spPr>
            <a:xfrm rot="660000" flipH="1">
              <a:off x="7810680" y="2083249"/>
              <a:ext cx="814856" cy="814854"/>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0" name="文本框 39"/>
            <p:cNvSpPr txBox="1"/>
            <p:nvPr/>
          </p:nvSpPr>
          <p:spPr>
            <a:xfrm>
              <a:off x="7894302" y="2177326"/>
              <a:ext cx="647613" cy="626701"/>
            </a:xfrm>
            <a:prstGeom prst="rect">
              <a:avLst/>
            </a:prstGeom>
          </p:spPr>
          <p:txBody>
            <a:bodyPr wrap="none" lIns="0" tIns="36000" rIns="0" bIns="36000" rtlCol="0">
              <a:spAutoFit/>
            </a:bodyPr>
            <a:lstStyle>
              <a:defPPr>
                <a:defRPr lang="zh-CN"/>
              </a:defPPr>
              <a:lvl1pPr indent="0" algn="ctr">
                <a:buNone/>
                <a:defRPr sz="3600">
                  <a:gradFill>
                    <a:gsLst>
                      <a:gs pos="0">
                        <a:prstClr val="white"/>
                      </a:gs>
                      <a:gs pos="99000">
                        <a:schemeClr val="accent1">
                          <a:lumMod val="60000"/>
                          <a:lumOff val="40000"/>
                        </a:schemeClr>
                      </a:gs>
                    </a:gsLst>
                    <a:lin ang="2700000" scaled="1"/>
                  </a:gradFill>
                  <a:latin typeface="+mj-ea"/>
                  <a:ea typeface="+mj-ea"/>
                </a:defRPr>
              </a:lvl1pPr>
            </a:lstStyle>
            <a:p>
              <a:r>
                <a:rPr lang="en-US" altLang="zh-CN" dirty="0"/>
                <a:t>02</a:t>
              </a:r>
              <a:endParaRPr lang="zh-CN" altLang="en-US" dirty="0"/>
            </a:p>
          </p:txBody>
        </p:sp>
      </p:grpSp>
      <p:grpSp>
        <p:nvGrpSpPr>
          <p:cNvPr id="4" name="组合 3"/>
          <p:cNvGrpSpPr/>
          <p:nvPr/>
        </p:nvGrpSpPr>
        <p:grpSpPr>
          <a:xfrm>
            <a:off x="7810680" y="4541139"/>
            <a:ext cx="814856" cy="814854"/>
            <a:chOff x="7810680" y="4541139"/>
            <a:chExt cx="814856" cy="814854"/>
          </a:xfrm>
        </p:grpSpPr>
        <p:sp>
          <p:nvSpPr>
            <p:cNvPr id="41" name="椭圆 40"/>
            <p:cNvSpPr/>
            <p:nvPr/>
          </p:nvSpPr>
          <p:spPr>
            <a:xfrm rot="660000" flipH="1">
              <a:off x="7810680" y="4541139"/>
              <a:ext cx="814856" cy="814854"/>
            </a:xfrm>
            <a:prstGeom prst="ellipse">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2" name="文本框 41"/>
            <p:cNvSpPr txBox="1"/>
            <p:nvPr/>
          </p:nvSpPr>
          <p:spPr>
            <a:xfrm>
              <a:off x="7905523" y="4635216"/>
              <a:ext cx="625171" cy="626701"/>
            </a:xfrm>
            <a:prstGeom prst="rect">
              <a:avLst/>
            </a:prstGeom>
          </p:spPr>
          <p:txBody>
            <a:bodyPr wrap="none" lIns="0" tIns="36000" rIns="0" bIns="36000" rtlCol="0">
              <a:spAutoFit/>
            </a:bodyPr>
            <a:lstStyle/>
            <a:p>
              <a:pPr marL="0" indent="0" algn="ctr">
                <a:buNone/>
              </a:pPr>
              <a:r>
                <a:rPr lang="en-US" altLang="zh-CN" sz="3600" dirty="0">
                  <a:gradFill>
                    <a:gsLst>
                      <a:gs pos="0">
                        <a:prstClr val="white"/>
                      </a:gs>
                      <a:gs pos="99000">
                        <a:schemeClr val="accent2">
                          <a:lumMod val="60000"/>
                          <a:lumOff val="40000"/>
                        </a:schemeClr>
                      </a:gs>
                    </a:gsLst>
                    <a:lin ang="2700000" scaled="1"/>
                  </a:gradFill>
                  <a:latin typeface="+mj-ea"/>
                  <a:ea typeface="+mj-ea"/>
                </a:rPr>
                <a:t>04</a:t>
              </a:r>
              <a:endParaRPr lang="zh-CN" altLang="en-US" sz="3600" dirty="0">
                <a:gradFill>
                  <a:gsLst>
                    <a:gs pos="0">
                      <a:prstClr val="white"/>
                    </a:gs>
                    <a:gs pos="99000">
                      <a:schemeClr val="accent2">
                        <a:lumMod val="60000"/>
                        <a:lumOff val="40000"/>
                      </a:schemeClr>
                    </a:gs>
                  </a:gsLst>
                  <a:lin ang="2700000" scaled="1"/>
                </a:gradFill>
                <a:latin typeface="+mj-ea"/>
                <a:ea typeface="+mj-ea"/>
              </a:endParaRPr>
            </a:p>
          </p:txBody>
        </p:sp>
      </p:grpSp>
      <p:grpSp>
        <p:nvGrpSpPr>
          <p:cNvPr id="5" name="组合 4"/>
          <p:cNvGrpSpPr/>
          <p:nvPr/>
        </p:nvGrpSpPr>
        <p:grpSpPr>
          <a:xfrm>
            <a:off x="3553489" y="4541139"/>
            <a:ext cx="814856" cy="814854"/>
            <a:chOff x="3553489" y="4541139"/>
            <a:chExt cx="814856" cy="814854"/>
          </a:xfrm>
        </p:grpSpPr>
        <p:sp>
          <p:nvSpPr>
            <p:cNvPr id="43" name="椭圆 42"/>
            <p:cNvSpPr/>
            <p:nvPr/>
          </p:nvSpPr>
          <p:spPr>
            <a:xfrm rot="660000" flipH="1">
              <a:off x="3553489" y="4541139"/>
              <a:ext cx="814856" cy="814854"/>
            </a:xfrm>
            <a:prstGeom prst="ellipse">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4" name="文本框 43"/>
            <p:cNvSpPr txBox="1"/>
            <p:nvPr/>
          </p:nvSpPr>
          <p:spPr>
            <a:xfrm>
              <a:off x="3637111" y="4635216"/>
              <a:ext cx="647613" cy="626701"/>
            </a:xfrm>
            <a:prstGeom prst="rect">
              <a:avLst/>
            </a:prstGeom>
          </p:spPr>
          <p:txBody>
            <a:bodyPr wrap="none" lIns="0" tIns="36000" rIns="0" bIns="36000" rtlCol="0">
              <a:spAutoFit/>
            </a:bodyPr>
            <a:lstStyle/>
            <a:p>
              <a:pPr marL="0" indent="0" algn="ctr">
                <a:buNone/>
              </a:pPr>
              <a:r>
                <a:rPr lang="en-US" altLang="zh-CN" sz="3600" dirty="0">
                  <a:gradFill>
                    <a:gsLst>
                      <a:gs pos="0">
                        <a:prstClr val="white"/>
                      </a:gs>
                      <a:gs pos="99000">
                        <a:schemeClr val="accent2">
                          <a:lumMod val="60000"/>
                          <a:lumOff val="40000"/>
                        </a:schemeClr>
                      </a:gs>
                    </a:gsLst>
                    <a:lin ang="2700000" scaled="1"/>
                  </a:gradFill>
                  <a:latin typeface="+mj-ea"/>
                  <a:ea typeface="+mj-ea"/>
                </a:rPr>
                <a:t>03</a:t>
              </a:r>
              <a:endParaRPr lang="zh-CN" altLang="en-US" sz="3600" dirty="0">
                <a:gradFill>
                  <a:gsLst>
                    <a:gs pos="0">
                      <a:prstClr val="white"/>
                    </a:gs>
                    <a:gs pos="99000">
                      <a:schemeClr val="accent2">
                        <a:lumMod val="60000"/>
                        <a:lumOff val="40000"/>
                      </a:schemeClr>
                    </a:gs>
                  </a:gsLst>
                  <a:lin ang="2700000" scaled="1"/>
                </a:gradFill>
                <a:latin typeface="+mj-ea"/>
                <a:ea typeface="+mj-ea"/>
              </a:endParaRPr>
            </a:p>
          </p:txBody>
        </p:sp>
      </p:grpSp>
      <p:sp>
        <p:nvSpPr>
          <p:cNvPr id="47" name="文本框 46"/>
          <p:cNvSpPr txBox="1"/>
          <p:nvPr/>
        </p:nvSpPr>
        <p:spPr>
          <a:xfrm>
            <a:off x="8768902" y="4989025"/>
            <a:ext cx="3108673" cy="1577740"/>
          </a:xfrm>
          <a:prstGeom prst="rect">
            <a:avLst/>
          </a:prstGeom>
          <a:noFill/>
        </p:spPr>
        <p:txBody>
          <a:bodyPr wrap="square" lIns="0" tIns="0" rIns="0" bIns="0" rtlCol="0" anchor="t">
            <a:spAutoFit/>
          </a:bodyPr>
          <a:lstStyle/>
          <a:p>
            <a:pPr marL="0" marR="0" algn="just">
              <a:lnSpc>
                <a:spcPct val="150000"/>
              </a:lnSpc>
              <a:spcBef>
                <a:spcPts val="0"/>
              </a:spcBef>
              <a:spcAft>
                <a:spcPts val="0"/>
              </a:spcAft>
            </a:pPr>
            <a:r>
              <a:rPr lang="zh-CN" altLang="en-US" sz="1400" dirty="0">
                <a:solidFill>
                  <a:schemeClr val="bg1"/>
                </a:solidFill>
              </a:rPr>
              <a:t>借助</a:t>
            </a:r>
            <a:r>
              <a:rPr lang="en-US" altLang="zh-CN" sz="1400" dirty="0">
                <a:solidFill>
                  <a:schemeClr val="bg1"/>
                </a:solidFill>
              </a:rPr>
              <a:t>ARIMA+LSTM</a:t>
            </a:r>
            <a:r>
              <a:rPr lang="zh-CN" altLang="en-US" sz="1400" dirty="0">
                <a:solidFill>
                  <a:schemeClr val="bg1"/>
                </a:solidFill>
              </a:rPr>
              <a:t>模型，实现对从</a:t>
            </a:r>
            <a:r>
              <a:rPr lang="en-US" altLang="zh-CN" sz="1400" dirty="0">
                <a:solidFill>
                  <a:schemeClr val="bg1"/>
                </a:solidFill>
              </a:rPr>
              <a:t>Open Digger</a:t>
            </a:r>
            <a:r>
              <a:rPr lang="zh-CN" altLang="en-US" sz="1400" dirty="0">
                <a:solidFill>
                  <a:schemeClr val="bg1"/>
                </a:solidFill>
              </a:rPr>
              <a:t>中获取到的开源社区中用户与项目仓库的各项开源数据按指标进行时序分析，预测各项数据未来变化趋势并进行输出。</a:t>
            </a:r>
          </a:p>
        </p:txBody>
      </p:sp>
      <p:sp>
        <p:nvSpPr>
          <p:cNvPr id="48" name="文本框 47"/>
          <p:cNvSpPr txBox="1"/>
          <p:nvPr/>
        </p:nvSpPr>
        <p:spPr>
          <a:xfrm>
            <a:off x="8745575" y="4450550"/>
            <a:ext cx="3385542" cy="369332"/>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2400" dirty="0">
                <a:gradFill flip="none" rotWithShape="1">
                  <a:gsLst>
                    <a:gs pos="0">
                      <a:prstClr val="white"/>
                    </a:gs>
                    <a:gs pos="99000">
                      <a:schemeClr val="accent2">
                        <a:lumMod val="60000"/>
                        <a:lumOff val="40000"/>
                      </a:schemeClr>
                    </a:gs>
                  </a:gsLst>
                  <a:lin ang="2700000" scaled="1"/>
                  <a:tileRect/>
                </a:gradFill>
                <a:latin typeface="+mj-ea"/>
                <a:ea typeface="+mj-ea"/>
              </a:rPr>
              <a:t>多模型组合时序分析创新</a:t>
            </a:r>
          </a:p>
        </p:txBody>
      </p:sp>
      <p:sp>
        <p:nvSpPr>
          <p:cNvPr id="49" name="文本框 48"/>
          <p:cNvSpPr txBox="1"/>
          <p:nvPr/>
        </p:nvSpPr>
        <p:spPr>
          <a:xfrm>
            <a:off x="8888164" y="2177326"/>
            <a:ext cx="2907161" cy="2224070"/>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effectLst/>
              </a:rPr>
              <a:t>企业和开发者通过使用开源技术，可以显著减少从零开始开发的时间和成本。开源社区提供了大量高质量的基础工具和框架，如 </a:t>
            </a:r>
            <a:r>
              <a:rPr lang="en-US" altLang="zh-CN" sz="1400" dirty="0">
                <a:solidFill>
                  <a:schemeClr val="bg1"/>
                </a:solidFill>
                <a:effectLst/>
              </a:rPr>
              <a:t>TensorFlow</a:t>
            </a:r>
            <a:r>
              <a:rPr lang="zh-CN" altLang="en-US" sz="1400" dirty="0">
                <a:solidFill>
                  <a:schemeClr val="bg1"/>
                </a:solidFill>
                <a:effectLst/>
              </a:rPr>
              <a:t>、</a:t>
            </a:r>
            <a:r>
              <a:rPr lang="en-US" altLang="zh-CN" sz="1400" dirty="0" err="1">
                <a:solidFill>
                  <a:schemeClr val="bg1"/>
                </a:solidFill>
                <a:effectLst/>
              </a:rPr>
              <a:t>PyTorch</a:t>
            </a:r>
            <a:r>
              <a:rPr lang="en-US" altLang="zh-CN" sz="1400" dirty="0">
                <a:solidFill>
                  <a:schemeClr val="bg1"/>
                </a:solidFill>
                <a:effectLst/>
              </a:rPr>
              <a:t> </a:t>
            </a:r>
            <a:r>
              <a:rPr lang="zh-CN" altLang="en-US" sz="1400" dirty="0">
                <a:solidFill>
                  <a:schemeClr val="bg1"/>
                </a:solidFill>
                <a:effectLst/>
              </a:rPr>
              <a:t>等，这些工具的免费使用降低了技术门槛，为更多人参与科技发展创造了机会。</a:t>
            </a:r>
          </a:p>
        </p:txBody>
      </p:sp>
      <p:sp>
        <p:nvSpPr>
          <p:cNvPr id="50" name="文本框 49"/>
          <p:cNvSpPr txBox="1"/>
          <p:nvPr/>
        </p:nvSpPr>
        <p:spPr>
          <a:xfrm>
            <a:off x="9129693" y="1745610"/>
            <a:ext cx="1846659" cy="369332"/>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2400" dirty="0">
                <a:latin typeface="+mj-ea"/>
                <a:ea typeface="+mj-ea"/>
              </a:rPr>
              <a:t>降低开发成本</a:t>
            </a:r>
          </a:p>
        </p:txBody>
      </p:sp>
      <p:sp>
        <p:nvSpPr>
          <p:cNvPr id="51" name="文本框 50"/>
          <p:cNvSpPr txBox="1"/>
          <p:nvPr/>
        </p:nvSpPr>
        <p:spPr>
          <a:xfrm>
            <a:off x="396675" y="2161517"/>
            <a:ext cx="3156903" cy="1900905"/>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effectLst/>
              </a:rPr>
              <a:t>开源模式打破了传统封闭式研发的局限，鼓励全球开发者自由共享代码和技术方案。这种模式加速了技术创新，使技术成果能够快速传播并被广泛应用。例如，</a:t>
            </a:r>
            <a:r>
              <a:rPr lang="en-US" altLang="zh-CN" sz="1400" dirty="0">
                <a:solidFill>
                  <a:schemeClr val="bg1"/>
                </a:solidFill>
                <a:effectLst/>
              </a:rPr>
              <a:t>Linux </a:t>
            </a:r>
            <a:r>
              <a:rPr lang="zh-CN" altLang="en-US" sz="1400" dirty="0">
                <a:solidFill>
                  <a:schemeClr val="bg1"/>
                </a:solidFill>
                <a:effectLst/>
              </a:rPr>
              <a:t>开源项目催生了多种操作系统推动了服务器领域的技术进步。</a:t>
            </a:r>
          </a:p>
        </p:txBody>
      </p:sp>
      <p:sp>
        <p:nvSpPr>
          <p:cNvPr id="52" name="文本框 51"/>
          <p:cNvSpPr txBox="1"/>
          <p:nvPr/>
        </p:nvSpPr>
        <p:spPr>
          <a:xfrm>
            <a:off x="1224136" y="1745610"/>
            <a:ext cx="1846659" cy="369332"/>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sz="2400" dirty="0">
                <a:latin typeface="+mj-ea"/>
                <a:ea typeface="+mj-ea"/>
              </a:rPr>
              <a:t>推动技术创新</a:t>
            </a:r>
          </a:p>
        </p:txBody>
      </p:sp>
      <p:sp>
        <p:nvSpPr>
          <p:cNvPr id="53" name="文本框 52"/>
          <p:cNvSpPr txBox="1"/>
          <p:nvPr/>
        </p:nvSpPr>
        <p:spPr>
          <a:xfrm>
            <a:off x="648143" y="4563709"/>
            <a:ext cx="2907161" cy="2224070"/>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rPr>
              <a:t>开源项目为开发者提供了一个开放的协作平台，促进了跨地域、跨学科的知识交流。开发者通过参与开源项目，不仅能学习先进技术，还能提升个人技能和职业竞争力。同时，开源精神鼓励知识的无偿共享，为教育和研究领域提供了宝贵资源</a:t>
            </a:r>
            <a:r>
              <a:rPr lang="zh-CN" altLang="en-US" sz="1400" dirty="0">
                <a:solidFill>
                  <a:schemeClr val="bg1"/>
                </a:solidFill>
                <a:effectLst/>
              </a:rPr>
              <a:t>。</a:t>
            </a:r>
          </a:p>
        </p:txBody>
      </p:sp>
      <p:sp>
        <p:nvSpPr>
          <p:cNvPr id="54" name="文本框 53"/>
          <p:cNvSpPr txBox="1"/>
          <p:nvPr/>
        </p:nvSpPr>
        <p:spPr>
          <a:xfrm>
            <a:off x="648143" y="4185353"/>
            <a:ext cx="2829271" cy="369332"/>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r"/>
            <a:r>
              <a:rPr lang="zh-CN" altLang="en-US" sz="2400" dirty="0">
                <a:gradFill flip="none" rotWithShape="1">
                  <a:gsLst>
                    <a:gs pos="0">
                      <a:prstClr val="white"/>
                    </a:gs>
                    <a:gs pos="99000">
                      <a:schemeClr val="accent2">
                        <a:lumMod val="60000"/>
                        <a:lumOff val="40000"/>
                      </a:schemeClr>
                    </a:gs>
                  </a:gsLst>
                  <a:lin ang="2700000" scaled="1"/>
                  <a:tileRect/>
                </a:gradFill>
                <a:latin typeface="+mj-ea"/>
                <a:ea typeface="+mj-ea"/>
              </a:rPr>
              <a:t>促进协作与知识共享</a:t>
            </a:r>
          </a:p>
        </p:txBody>
      </p:sp>
      <p:grpSp>
        <p:nvGrpSpPr>
          <p:cNvPr id="55" name="组合 54"/>
          <p:cNvGrpSpPr/>
          <p:nvPr/>
        </p:nvGrpSpPr>
        <p:grpSpPr>
          <a:xfrm>
            <a:off x="5793463" y="3085907"/>
            <a:ext cx="673378" cy="624538"/>
            <a:chOff x="7801478" y="3296877"/>
            <a:chExt cx="274589" cy="254673"/>
          </a:xfrm>
          <a:solidFill>
            <a:schemeClr val="bg1"/>
          </a:solidFill>
        </p:grpSpPr>
        <p:sp>
          <p:nvSpPr>
            <p:cNvPr id="56" name="任意多边形: 形状 55"/>
            <p:cNvSpPr/>
            <p:nvPr/>
          </p:nvSpPr>
          <p:spPr>
            <a:xfrm>
              <a:off x="7941732" y="3296877"/>
              <a:ext cx="134335" cy="134713"/>
            </a:xfrm>
            <a:custGeom>
              <a:avLst/>
              <a:gdLst>
                <a:gd name="connsiteX0" fmla="*/ 116376 w 134335"/>
                <a:gd name="connsiteY0" fmla="*/ 46692 h 134713"/>
                <a:gd name="connsiteX1" fmla="*/ 115512 w 134335"/>
                <a:gd name="connsiteY1" fmla="*/ 45469 h 134713"/>
                <a:gd name="connsiteX2" fmla="*/ 115512 w 134335"/>
                <a:gd name="connsiteY2" fmla="*/ 45469 h 134713"/>
                <a:gd name="connsiteX3" fmla="*/ 108316 w 134335"/>
                <a:gd name="connsiteY3" fmla="*/ 43310 h 134713"/>
                <a:gd name="connsiteX4" fmla="*/ 102991 w 134335"/>
                <a:gd name="connsiteY4" fmla="*/ 48708 h 134713"/>
                <a:gd name="connsiteX5" fmla="*/ 99393 w 134335"/>
                <a:gd name="connsiteY5" fmla="*/ 54609 h 134713"/>
                <a:gd name="connsiteX6" fmla="*/ 86727 w 134335"/>
                <a:gd name="connsiteY6" fmla="*/ 57271 h 134713"/>
                <a:gd name="connsiteX7" fmla="*/ 77876 w 134335"/>
                <a:gd name="connsiteY7" fmla="*/ 45469 h 134713"/>
                <a:gd name="connsiteX8" fmla="*/ 77876 w 134335"/>
                <a:gd name="connsiteY8" fmla="*/ 44606 h 134713"/>
                <a:gd name="connsiteX9" fmla="*/ 88598 w 134335"/>
                <a:gd name="connsiteY9" fmla="*/ 33163 h 134713"/>
                <a:gd name="connsiteX10" fmla="*/ 94283 w 134335"/>
                <a:gd name="connsiteY10" fmla="*/ 28270 h 134713"/>
                <a:gd name="connsiteX11" fmla="*/ 92700 w 134335"/>
                <a:gd name="connsiteY11" fmla="*/ 21074 h 134713"/>
                <a:gd name="connsiteX12" fmla="*/ 74925 w 134335"/>
                <a:gd name="connsiteY12" fmla="*/ 2004 h 134713"/>
                <a:gd name="connsiteX13" fmla="*/ 71255 w 134335"/>
                <a:gd name="connsiteY13" fmla="*/ -83 h 134713"/>
                <a:gd name="connsiteX14" fmla="*/ 70104 w 134335"/>
                <a:gd name="connsiteY14" fmla="*/ -83 h 134713"/>
                <a:gd name="connsiteX15" fmla="*/ 65354 w 134335"/>
                <a:gd name="connsiteY15" fmla="*/ 1860 h 134713"/>
                <a:gd name="connsiteX16" fmla="*/ 48371 w 134335"/>
                <a:gd name="connsiteY16" fmla="*/ 17260 h 134713"/>
                <a:gd name="connsiteX17" fmla="*/ 44341 w 134335"/>
                <a:gd name="connsiteY17" fmla="*/ 10999 h 134713"/>
                <a:gd name="connsiteX18" fmla="*/ 14117 w 134335"/>
                <a:gd name="connsiteY18" fmla="*/ 9704 h 134713"/>
                <a:gd name="connsiteX19" fmla="*/ 13110 w 134335"/>
                <a:gd name="connsiteY19" fmla="*/ 39856 h 134713"/>
                <a:gd name="connsiteX20" fmla="*/ 19010 w 134335"/>
                <a:gd name="connsiteY20" fmla="*/ 44390 h 134713"/>
                <a:gd name="connsiteX21" fmla="*/ 2244 w 134335"/>
                <a:gd name="connsiteY21" fmla="*/ 60006 h 134713"/>
                <a:gd name="connsiteX22" fmla="*/ 1452 w 134335"/>
                <a:gd name="connsiteY22" fmla="*/ 60941 h 134713"/>
                <a:gd name="connsiteX23" fmla="*/ -59 w 134335"/>
                <a:gd name="connsiteY23" fmla="*/ 64611 h 134713"/>
                <a:gd name="connsiteX24" fmla="*/ -59 w 134335"/>
                <a:gd name="connsiteY24" fmla="*/ 65763 h 134713"/>
                <a:gd name="connsiteX25" fmla="*/ 1740 w 134335"/>
                <a:gd name="connsiteY25" fmla="*/ 69576 h 134713"/>
                <a:gd name="connsiteX26" fmla="*/ 19299 w 134335"/>
                <a:gd name="connsiteY26" fmla="*/ 88863 h 134713"/>
                <a:gd name="connsiteX27" fmla="*/ 26495 w 134335"/>
                <a:gd name="connsiteY27" fmla="*/ 91021 h 134713"/>
                <a:gd name="connsiteX28" fmla="*/ 31892 w 134335"/>
                <a:gd name="connsiteY28" fmla="*/ 85768 h 134713"/>
                <a:gd name="connsiteX29" fmla="*/ 44126 w 134335"/>
                <a:gd name="connsiteY29" fmla="*/ 75981 h 134713"/>
                <a:gd name="connsiteX30" fmla="*/ 44413 w 134335"/>
                <a:gd name="connsiteY30" fmla="*/ 75981 h 134713"/>
                <a:gd name="connsiteX31" fmla="*/ 55495 w 134335"/>
                <a:gd name="connsiteY31" fmla="*/ 85768 h 134713"/>
                <a:gd name="connsiteX32" fmla="*/ 51826 w 134335"/>
                <a:gd name="connsiteY32" fmla="*/ 98218 h 134713"/>
                <a:gd name="connsiteX33" fmla="*/ 45564 w 134335"/>
                <a:gd name="connsiteY33" fmla="*/ 101240 h 134713"/>
                <a:gd name="connsiteX34" fmla="*/ 39333 w 134335"/>
                <a:gd name="connsiteY34" fmla="*/ 109285 h 134713"/>
                <a:gd name="connsiteX35" fmla="*/ 41319 w 134335"/>
                <a:gd name="connsiteY35" fmla="*/ 113402 h 134713"/>
                <a:gd name="connsiteX36" fmla="*/ 41319 w 134335"/>
                <a:gd name="connsiteY36" fmla="*/ 113402 h 134713"/>
                <a:gd name="connsiteX37" fmla="*/ 42542 w 134335"/>
                <a:gd name="connsiteY37" fmla="*/ 114337 h 134713"/>
                <a:gd name="connsiteX38" fmla="*/ 59310 w 134335"/>
                <a:gd name="connsiteY38" fmla="*/ 132328 h 134713"/>
                <a:gd name="connsiteX39" fmla="*/ 63771 w 134335"/>
                <a:gd name="connsiteY39" fmla="*/ 134630 h 134713"/>
                <a:gd name="connsiteX40" fmla="*/ 64994 w 134335"/>
                <a:gd name="connsiteY40" fmla="*/ 134630 h 134713"/>
                <a:gd name="connsiteX41" fmla="*/ 67369 w 134335"/>
                <a:gd name="connsiteY41" fmla="*/ 133839 h 134713"/>
                <a:gd name="connsiteX42" fmla="*/ 68881 w 134335"/>
                <a:gd name="connsiteY42" fmla="*/ 132759 h 134713"/>
                <a:gd name="connsiteX43" fmla="*/ 87591 w 134335"/>
                <a:gd name="connsiteY43" fmla="*/ 115992 h 134713"/>
                <a:gd name="connsiteX44" fmla="*/ 88166 w 134335"/>
                <a:gd name="connsiteY44" fmla="*/ 115273 h 134713"/>
                <a:gd name="connsiteX45" fmla="*/ 89318 w 134335"/>
                <a:gd name="connsiteY45" fmla="*/ 108868 h 134713"/>
                <a:gd name="connsiteX46" fmla="*/ 84928 w 134335"/>
                <a:gd name="connsiteY46" fmla="*/ 104190 h 134713"/>
                <a:gd name="connsiteX47" fmla="*/ 77351 w 134335"/>
                <a:gd name="connsiteY47" fmla="*/ 88301 h 134713"/>
                <a:gd name="connsiteX48" fmla="*/ 81474 w 134335"/>
                <a:gd name="connsiteY48" fmla="*/ 82601 h 134713"/>
                <a:gd name="connsiteX49" fmla="*/ 81474 w 134335"/>
                <a:gd name="connsiteY49" fmla="*/ 82601 h 134713"/>
                <a:gd name="connsiteX50" fmla="*/ 90613 w 134335"/>
                <a:gd name="connsiteY50" fmla="*/ 78860 h 134713"/>
                <a:gd name="connsiteX51" fmla="*/ 99608 w 134335"/>
                <a:gd name="connsiteY51" fmla="*/ 82818 h 134713"/>
                <a:gd name="connsiteX52" fmla="*/ 102415 w 134335"/>
                <a:gd name="connsiteY52" fmla="*/ 87855 h 134713"/>
                <a:gd name="connsiteX53" fmla="*/ 106732 w 134335"/>
                <a:gd name="connsiteY53" fmla="*/ 92532 h 134713"/>
                <a:gd name="connsiteX54" fmla="*/ 113209 w 134335"/>
                <a:gd name="connsiteY54" fmla="*/ 91957 h 134713"/>
                <a:gd name="connsiteX55" fmla="*/ 113929 w 134335"/>
                <a:gd name="connsiteY55" fmla="*/ 91381 h 134713"/>
                <a:gd name="connsiteX56" fmla="*/ 132135 w 134335"/>
                <a:gd name="connsiteY56" fmla="*/ 74470 h 134713"/>
                <a:gd name="connsiteX57" fmla="*/ 134222 w 134335"/>
                <a:gd name="connsiteY57" fmla="*/ 70800 h 134713"/>
                <a:gd name="connsiteX58" fmla="*/ 134222 w 134335"/>
                <a:gd name="connsiteY58" fmla="*/ 69576 h 134713"/>
                <a:gd name="connsiteX59" fmla="*/ 132279 w 134335"/>
                <a:gd name="connsiteY59" fmla="*/ 64899 h 134713"/>
                <a:gd name="connsiteX60" fmla="*/ 110619 w 134335"/>
                <a:gd name="connsiteY60" fmla="*/ 82674 h 134713"/>
                <a:gd name="connsiteX61" fmla="*/ 106732 w 134335"/>
                <a:gd name="connsiteY61" fmla="*/ 76773 h 134713"/>
                <a:gd name="connsiteX62" fmla="*/ 91189 w 134335"/>
                <a:gd name="connsiteY62" fmla="*/ 69576 h 134713"/>
                <a:gd name="connsiteX63" fmla="*/ 75717 w 134335"/>
                <a:gd name="connsiteY63" fmla="*/ 75909 h 134713"/>
                <a:gd name="connsiteX64" fmla="*/ 68161 w 134335"/>
                <a:gd name="connsiteY64" fmla="*/ 90877 h 134713"/>
                <a:gd name="connsiteX65" fmla="*/ 73702 w 134335"/>
                <a:gd name="connsiteY65" fmla="*/ 106853 h 134713"/>
                <a:gd name="connsiteX66" fmla="*/ 79315 w 134335"/>
                <a:gd name="connsiteY66" fmla="*/ 111243 h 134713"/>
                <a:gd name="connsiteX67" fmla="*/ 64922 w 134335"/>
                <a:gd name="connsiteY67" fmla="*/ 124268 h 134713"/>
                <a:gd name="connsiteX68" fmla="*/ 50530 w 134335"/>
                <a:gd name="connsiteY68" fmla="*/ 108796 h 134713"/>
                <a:gd name="connsiteX69" fmla="*/ 64491 w 134335"/>
                <a:gd name="connsiteY69" fmla="*/ 82962 h 134713"/>
                <a:gd name="connsiteX70" fmla="*/ 46716 w 134335"/>
                <a:gd name="connsiteY70" fmla="*/ 66626 h 134713"/>
                <a:gd name="connsiteX71" fmla="*/ 42542 w 134335"/>
                <a:gd name="connsiteY71" fmla="*/ 66626 h 134713"/>
                <a:gd name="connsiteX72" fmla="*/ 23760 w 134335"/>
                <a:gd name="connsiteY72" fmla="*/ 80083 h 134713"/>
                <a:gd name="connsiteX73" fmla="*/ 9799 w 134335"/>
                <a:gd name="connsiteY73" fmla="*/ 64755 h 134713"/>
                <a:gd name="connsiteX74" fmla="*/ 26351 w 134335"/>
                <a:gd name="connsiteY74" fmla="*/ 49211 h 134713"/>
                <a:gd name="connsiteX75" fmla="*/ 28078 w 134335"/>
                <a:gd name="connsiteY75" fmla="*/ 46909 h 134713"/>
                <a:gd name="connsiteX76" fmla="*/ 28582 w 134335"/>
                <a:gd name="connsiteY76" fmla="*/ 41008 h 134713"/>
                <a:gd name="connsiteX77" fmla="*/ 24336 w 134335"/>
                <a:gd name="connsiteY77" fmla="*/ 36546 h 134713"/>
                <a:gd name="connsiteX78" fmla="*/ 19586 w 134335"/>
                <a:gd name="connsiteY78" fmla="*/ 33308 h 134713"/>
                <a:gd name="connsiteX79" fmla="*/ 20018 w 134335"/>
                <a:gd name="connsiteY79" fmla="*/ 15965 h 134713"/>
                <a:gd name="connsiteX80" fmla="*/ 37699 w 134335"/>
                <a:gd name="connsiteY80" fmla="*/ 16958 h 134713"/>
                <a:gd name="connsiteX81" fmla="*/ 40383 w 134335"/>
                <a:gd name="connsiteY81" fmla="*/ 21794 h 134713"/>
                <a:gd name="connsiteX82" fmla="*/ 44485 w 134335"/>
                <a:gd name="connsiteY82" fmla="*/ 26399 h 134713"/>
                <a:gd name="connsiteX83" fmla="*/ 50386 w 134335"/>
                <a:gd name="connsiteY83" fmla="*/ 26399 h 134713"/>
                <a:gd name="connsiteX84" fmla="*/ 52833 w 134335"/>
                <a:gd name="connsiteY84" fmla="*/ 24960 h 134713"/>
                <a:gd name="connsiteX85" fmla="*/ 69600 w 134335"/>
                <a:gd name="connsiteY85" fmla="*/ 9632 h 134713"/>
                <a:gd name="connsiteX86" fmla="*/ 83993 w 134335"/>
                <a:gd name="connsiteY86" fmla="*/ 24816 h 134713"/>
                <a:gd name="connsiteX87" fmla="*/ 69096 w 134335"/>
                <a:gd name="connsiteY87" fmla="*/ 42447 h 134713"/>
                <a:gd name="connsiteX88" fmla="*/ 69096 w 134335"/>
                <a:gd name="connsiteY88" fmla="*/ 46620 h 134713"/>
                <a:gd name="connsiteX89" fmla="*/ 83993 w 134335"/>
                <a:gd name="connsiteY89" fmla="*/ 65619 h 134713"/>
                <a:gd name="connsiteX90" fmla="*/ 105581 w 134335"/>
                <a:gd name="connsiteY90" fmla="*/ 61013 h 134713"/>
                <a:gd name="connsiteX91" fmla="*/ 110691 w 134335"/>
                <a:gd name="connsiteY91" fmla="*/ 53817 h 134713"/>
                <a:gd name="connsiteX92" fmla="*/ 125083 w 134335"/>
                <a:gd name="connsiteY92" fmla="*/ 69433 h 13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4335" h="134713">
                  <a:moveTo>
                    <a:pt x="116376" y="46692"/>
                  </a:moveTo>
                  <a:cubicBezTo>
                    <a:pt x="116152" y="46239"/>
                    <a:pt x="115865" y="45829"/>
                    <a:pt x="115512" y="45469"/>
                  </a:cubicBezTo>
                  <a:lnTo>
                    <a:pt x="115512" y="45469"/>
                  </a:lnTo>
                  <a:cubicBezTo>
                    <a:pt x="113706" y="43454"/>
                    <a:pt x="110928" y="42620"/>
                    <a:pt x="108316" y="43310"/>
                  </a:cubicBezTo>
                  <a:cubicBezTo>
                    <a:pt x="105660" y="43951"/>
                    <a:pt x="103595" y="46045"/>
                    <a:pt x="102991" y="48708"/>
                  </a:cubicBezTo>
                  <a:cubicBezTo>
                    <a:pt x="102350" y="50967"/>
                    <a:pt x="101105" y="53004"/>
                    <a:pt x="99393" y="54609"/>
                  </a:cubicBezTo>
                  <a:cubicBezTo>
                    <a:pt x="96025" y="57839"/>
                    <a:pt x="91110" y="58869"/>
                    <a:pt x="86727" y="57271"/>
                  </a:cubicBezTo>
                  <a:cubicBezTo>
                    <a:pt x="81769" y="55342"/>
                    <a:pt x="78336" y="50766"/>
                    <a:pt x="77876" y="45469"/>
                  </a:cubicBezTo>
                  <a:cubicBezTo>
                    <a:pt x="77804" y="45189"/>
                    <a:pt x="77804" y="44886"/>
                    <a:pt x="77876" y="44606"/>
                  </a:cubicBezTo>
                  <a:cubicBezTo>
                    <a:pt x="78732" y="38935"/>
                    <a:pt x="82999" y="34387"/>
                    <a:pt x="88598" y="33163"/>
                  </a:cubicBezTo>
                  <a:cubicBezTo>
                    <a:pt x="91261" y="32725"/>
                    <a:pt x="93456" y="30839"/>
                    <a:pt x="94283" y="28270"/>
                  </a:cubicBezTo>
                  <a:cubicBezTo>
                    <a:pt x="95118" y="25766"/>
                    <a:pt x="94506" y="23003"/>
                    <a:pt x="92700" y="21074"/>
                  </a:cubicBezTo>
                  <a:lnTo>
                    <a:pt x="74925" y="2004"/>
                  </a:lnTo>
                  <a:cubicBezTo>
                    <a:pt x="73940" y="961"/>
                    <a:pt x="72658" y="234"/>
                    <a:pt x="71255" y="-83"/>
                  </a:cubicBezTo>
                  <a:lnTo>
                    <a:pt x="70104" y="-83"/>
                  </a:lnTo>
                  <a:cubicBezTo>
                    <a:pt x="68333" y="-40"/>
                    <a:pt x="66642" y="651"/>
                    <a:pt x="65354" y="1860"/>
                  </a:cubicBezTo>
                  <a:lnTo>
                    <a:pt x="48371" y="17260"/>
                  </a:lnTo>
                  <a:cubicBezTo>
                    <a:pt x="47414" y="14950"/>
                    <a:pt x="46054" y="12827"/>
                    <a:pt x="44341" y="10999"/>
                  </a:cubicBezTo>
                  <a:cubicBezTo>
                    <a:pt x="36303" y="2400"/>
                    <a:pt x="22861" y="1824"/>
                    <a:pt x="14117" y="9704"/>
                  </a:cubicBezTo>
                  <a:cubicBezTo>
                    <a:pt x="5647" y="17814"/>
                    <a:pt x="5201" y="31199"/>
                    <a:pt x="13110" y="39856"/>
                  </a:cubicBezTo>
                  <a:cubicBezTo>
                    <a:pt x="14779" y="41720"/>
                    <a:pt x="16780" y="43260"/>
                    <a:pt x="19010" y="44390"/>
                  </a:cubicBezTo>
                  <a:lnTo>
                    <a:pt x="2244" y="60006"/>
                  </a:lnTo>
                  <a:lnTo>
                    <a:pt x="1452" y="60941"/>
                  </a:lnTo>
                  <a:cubicBezTo>
                    <a:pt x="617" y="61999"/>
                    <a:pt x="92" y="63273"/>
                    <a:pt x="-59" y="64611"/>
                  </a:cubicBezTo>
                  <a:cubicBezTo>
                    <a:pt x="-95" y="64993"/>
                    <a:pt x="-95" y="65381"/>
                    <a:pt x="-59" y="65763"/>
                  </a:cubicBezTo>
                  <a:cubicBezTo>
                    <a:pt x="120" y="67194"/>
                    <a:pt x="747" y="68526"/>
                    <a:pt x="1740" y="69576"/>
                  </a:cubicBezTo>
                  <a:lnTo>
                    <a:pt x="19299" y="88863"/>
                  </a:lnTo>
                  <a:cubicBezTo>
                    <a:pt x="21105" y="90877"/>
                    <a:pt x="23882" y="91712"/>
                    <a:pt x="26495" y="91021"/>
                  </a:cubicBezTo>
                  <a:cubicBezTo>
                    <a:pt x="29143" y="90424"/>
                    <a:pt x="31223" y="88395"/>
                    <a:pt x="31892" y="85768"/>
                  </a:cubicBezTo>
                  <a:cubicBezTo>
                    <a:pt x="33547" y="80285"/>
                    <a:pt x="38412" y="76391"/>
                    <a:pt x="44126" y="75981"/>
                  </a:cubicBezTo>
                  <a:lnTo>
                    <a:pt x="44413" y="75981"/>
                  </a:lnTo>
                  <a:cubicBezTo>
                    <a:pt x="49630" y="76953"/>
                    <a:pt x="53891" y="80709"/>
                    <a:pt x="55495" y="85768"/>
                  </a:cubicBezTo>
                  <a:cubicBezTo>
                    <a:pt x="56668" y="90280"/>
                    <a:pt x="55258" y="95066"/>
                    <a:pt x="51826" y="98218"/>
                  </a:cubicBezTo>
                  <a:cubicBezTo>
                    <a:pt x="50084" y="99830"/>
                    <a:pt x="47903" y="100880"/>
                    <a:pt x="45564" y="101240"/>
                  </a:cubicBezTo>
                  <a:cubicBezTo>
                    <a:pt x="41621" y="101744"/>
                    <a:pt x="38829" y="105342"/>
                    <a:pt x="39333" y="109285"/>
                  </a:cubicBezTo>
                  <a:cubicBezTo>
                    <a:pt x="39527" y="110840"/>
                    <a:pt x="40225" y="112279"/>
                    <a:pt x="41319" y="113402"/>
                  </a:cubicBezTo>
                  <a:lnTo>
                    <a:pt x="41319" y="113402"/>
                  </a:lnTo>
                  <a:cubicBezTo>
                    <a:pt x="41679" y="113776"/>
                    <a:pt x="42089" y="114092"/>
                    <a:pt x="42542" y="114337"/>
                  </a:cubicBezTo>
                  <a:lnTo>
                    <a:pt x="59310" y="132328"/>
                  </a:lnTo>
                  <a:cubicBezTo>
                    <a:pt x="60475" y="133608"/>
                    <a:pt x="62059" y="134422"/>
                    <a:pt x="63771" y="134630"/>
                  </a:cubicBezTo>
                  <a:lnTo>
                    <a:pt x="64994" y="134630"/>
                  </a:lnTo>
                  <a:cubicBezTo>
                    <a:pt x="65815" y="134465"/>
                    <a:pt x="66614" y="134199"/>
                    <a:pt x="67369" y="133839"/>
                  </a:cubicBezTo>
                  <a:cubicBezTo>
                    <a:pt x="67902" y="133522"/>
                    <a:pt x="68413" y="133162"/>
                    <a:pt x="68881" y="132759"/>
                  </a:cubicBezTo>
                  <a:lnTo>
                    <a:pt x="87591" y="115992"/>
                  </a:lnTo>
                  <a:cubicBezTo>
                    <a:pt x="87821" y="115783"/>
                    <a:pt x="88015" y="115539"/>
                    <a:pt x="88166" y="115273"/>
                  </a:cubicBezTo>
                  <a:cubicBezTo>
                    <a:pt x="89548" y="113445"/>
                    <a:pt x="89980" y="111063"/>
                    <a:pt x="89318" y="108868"/>
                  </a:cubicBezTo>
                  <a:cubicBezTo>
                    <a:pt x="88670" y="106709"/>
                    <a:pt x="87044" y="104975"/>
                    <a:pt x="84928" y="104190"/>
                  </a:cubicBezTo>
                  <a:cubicBezTo>
                    <a:pt x="78444" y="101895"/>
                    <a:pt x="75055" y="94778"/>
                    <a:pt x="77351" y="88301"/>
                  </a:cubicBezTo>
                  <a:cubicBezTo>
                    <a:pt x="78149" y="86041"/>
                    <a:pt x="79581" y="84062"/>
                    <a:pt x="81474" y="82601"/>
                  </a:cubicBezTo>
                  <a:lnTo>
                    <a:pt x="81474" y="82601"/>
                  </a:lnTo>
                  <a:cubicBezTo>
                    <a:pt x="83899" y="80184"/>
                    <a:pt x="87187" y="78838"/>
                    <a:pt x="90613" y="78860"/>
                  </a:cubicBezTo>
                  <a:cubicBezTo>
                    <a:pt x="94031" y="78867"/>
                    <a:pt x="97298" y="80299"/>
                    <a:pt x="99608" y="82818"/>
                  </a:cubicBezTo>
                  <a:cubicBezTo>
                    <a:pt x="100939" y="84242"/>
                    <a:pt x="101904" y="85969"/>
                    <a:pt x="102415" y="87855"/>
                  </a:cubicBezTo>
                  <a:cubicBezTo>
                    <a:pt x="103048" y="89999"/>
                    <a:pt x="104646" y="91726"/>
                    <a:pt x="106732" y="92532"/>
                  </a:cubicBezTo>
                  <a:cubicBezTo>
                    <a:pt x="108870" y="93317"/>
                    <a:pt x="111245" y="93108"/>
                    <a:pt x="113209" y="91957"/>
                  </a:cubicBezTo>
                  <a:lnTo>
                    <a:pt x="113929" y="91381"/>
                  </a:lnTo>
                  <a:lnTo>
                    <a:pt x="132135" y="74470"/>
                  </a:lnTo>
                  <a:cubicBezTo>
                    <a:pt x="133186" y="73484"/>
                    <a:pt x="133913" y="72203"/>
                    <a:pt x="134222" y="70800"/>
                  </a:cubicBezTo>
                  <a:cubicBezTo>
                    <a:pt x="134258" y="70390"/>
                    <a:pt x="134258" y="69987"/>
                    <a:pt x="134222" y="69576"/>
                  </a:cubicBezTo>
                  <a:cubicBezTo>
                    <a:pt x="134128" y="67842"/>
                    <a:pt x="133445" y="66187"/>
                    <a:pt x="132279" y="64899"/>
                  </a:cubicBezTo>
                  <a:close/>
                  <a:moveTo>
                    <a:pt x="110619" y="82674"/>
                  </a:moveTo>
                  <a:cubicBezTo>
                    <a:pt x="109669" y="80500"/>
                    <a:pt x="108352" y="78507"/>
                    <a:pt x="106732" y="76773"/>
                  </a:cubicBezTo>
                  <a:cubicBezTo>
                    <a:pt x="102768" y="72332"/>
                    <a:pt x="97140" y="69727"/>
                    <a:pt x="91189" y="69576"/>
                  </a:cubicBezTo>
                  <a:cubicBezTo>
                    <a:pt x="85381" y="69469"/>
                    <a:pt x="79783" y="71757"/>
                    <a:pt x="75717" y="75909"/>
                  </a:cubicBezTo>
                  <a:cubicBezTo>
                    <a:pt x="71212" y="79615"/>
                    <a:pt x="68470" y="85048"/>
                    <a:pt x="68161" y="90877"/>
                  </a:cubicBezTo>
                  <a:cubicBezTo>
                    <a:pt x="67700" y="96742"/>
                    <a:pt x="69708" y="102535"/>
                    <a:pt x="73702" y="106853"/>
                  </a:cubicBezTo>
                  <a:cubicBezTo>
                    <a:pt x="75328" y="108609"/>
                    <a:pt x="77221" y="110091"/>
                    <a:pt x="79315" y="111243"/>
                  </a:cubicBezTo>
                  <a:lnTo>
                    <a:pt x="64922" y="124268"/>
                  </a:lnTo>
                  <a:lnTo>
                    <a:pt x="50530" y="108796"/>
                  </a:lnTo>
                  <a:cubicBezTo>
                    <a:pt x="61224" y="105162"/>
                    <a:pt x="67312" y="93900"/>
                    <a:pt x="64491" y="82962"/>
                  </a:cubicBezTo>
                  <a:cubicBezTo>
                    <a:pt x="62109" y="74607"/>
                    <a:pt x="55244" y="68296"/>
                    <a:pt x="46716" y="66626"/>
                  </a:cubicBezTo>
                  <a:cubicBezTo>
                    <a:pt x="45342" y="66338"/>
                    <a:pt x="43917" y="66338"/>
                    <a:pt x="42542" y="66626"/>
                  </a:cubicBezTo>
                  <a:cubicBezTo>
                    <a:pt x="34324" y="67418"/>
                    <a:pt x="27157" y="72556"/>
                    <a:pt x="23760" y="80083"/>
                  </a:cubicBezTo>
                  <a:lnTo>
                    <a:pt x="9799" y="64755"/>
                  </a:lnTo>
                  <a:lnTo>
                    <a:pt x="26351" y="49211"/>
                  </a:lnTo>
                  <a:cubicBezTo>
                    <a:pt x="27078" y="48571"/>
                    <a:pt x="27660" y="47787"/>
                    <a:pt x="28078" y="46909"/>
                  </a:cubicBezTo>
                  <a:cubicBezTo>
                    <a:pt x="29085" y="45102"/>
                    <a:pt x="29265" y="42958"/>
                    <a:pt x="28582" y="41008"/>
                  </a:cubicBezTo>
                  <a:cubicBezTo>
                    <a:pt x="27905" y="38956"/>
                    <a:pt x="26351" y="37323"/>
                    <a:pt x="24336" y="36546"/>
                  </a:cubicBezTo>
                  <a:cubicBezTo>
                    <a:pt x="22529" y="35841"/>
                    <a:pt x="20903" y="34732"/>
                    <a:pt x="19586" y="33308"/>
                  </a:cubicBezTo>
                  <a:cubicBezTo>
                    <a:pt x="14974" y="28378"/>
                    <a:pt x="15168" y="20664"/>
                    <a:pt x="20018" y="15965"/>
                  </a:cubicBezTo>
                  <a:cubicBezTo>
                    <a:pt x="25171" y="11359"/>
                    <a:pt x="33087" y="11798"/>
                    <a:pt x="37699" y="16958"/>
                  </a:cubicBezTo>
                  <a:cubicBezTo>
                    <a:pt x="38944" y="18347"/>
                    <a:pt x="39858" y="20002"/>
                    <a:pt x="40383" y="21794"/>
                  </a:cubicBezTo>
                  <a:cubicBezTo>
                    <a:pt x="40988" y="23866"/>
                    <a:pt x="42499" y="25557"/>
                    <a:pt x="44485" y="26399"/>
                  </a:cubicBezTo>
                  <a:cubicBezTo>
                    <a:pt x="46363" y="27241"/>
                    <a:pt x="48508" y="27241"/>
                    <a:pt x="50386" y="26399"/>
                  </a:cubicBezTo>
                  <a:cubicBezTo>
                    <a:pt x="51286" y="26075"/>
                    <a:pt x="52113" y="25593"/>
                    <a:pt x="52833" y="24960"/>
                  </a:cubicBezTo>
                  <a:lnTo>
                    <a:pt x="69600" y="9632"/>
                  </a:lnTo>
                  <a:lnTo>
                    <a:pt x="83993" y="24816"/>
                  </a:lnTo>
                  <a:cubicBezTo>
                    <a:pt x="76213" y="27572"/>
                    <a:pt x="70514" y="34315"/>
                    <a:pt x="69096" y="42447"/>
                  </a:cubicBezTo>
                  <a:cubicBezTo>
                    <a:pt x="68845" y="43828"/>
                    <a:pt x="68845" y="45239"/>
                    <a:pt x="69096" y="46620"/>
                  </a:cubicBezTo>
                  <a:cubicBezTo>
                    <a:pt x="70075" y="55256"/>
                    <a:pt x="75839" y="62603"/>
                    <a:pt x="83993" y="65619"/>
                  </a:cubicBezTo>
                  <a:cubicBezTo>
                    <a:pt x="91491" y="68159"/>
                    <a:pt x="99774" y="66388"/>
                    <a:pt x="105581" y="61013"/>
                  </a:cubicBezTo>
                  <a:cubicBezTo>
                    <a:pt x="107790" y="59020"/>
                    <a:pt x="109539" y="56559"/>
                    <a:pt x="110691" y="53817"/>
                  </a:cubicBezTo>
                  <a:lnTo>
                    <a:pt x="125083" y="69433"/>
                  </a:lnTo>
                  <a:close/>
                </a:path>
              </a:pathLst>
            </a:custGeom>
            <a:grpFill/>
            <a:ln w="7189" cap="flat">
              <a:noFill/>
              <a:prstDash val="solid"/>
              <a:miter/>
            </a:ln>
          </p:spPr>
          <p:txBody>
            <a:bodyPr rtlCol="0" anchor="ctr">
              <a:spAutoFit/>
            </a:bodyPr>
            <a:lstStyle/>
            <a:p>
              <a:endParaRPr lang="zh-CN" altLang="en-US"/>
            </a:p>
          </p:txBody>
        </p:sp>
        <p:sp>
          <p:nvSpPr>
            <p:cNvPr id="57" name="任意多边形: 形状 56"/>
            <p:cNvSpPr/>
            <p:nvPr/>
          </p:nvSpPr>
          <p:spPr>
            <a:xfrm>
              <a:off x="7801478" y="3336168"/>
              <a:ext cx="216561" cy="215382"/>
            </a:xfrm>
            <a:custGeom>
              <a:avLst/>
              <a:gdLst>
                <a:gd name="connsiteX0" fmla="*/ 28581 w 216561"/>
                <a:gd name="connsiteY0" fmla="*/ 208032 h 215382"/>
                <a:gd name="connsiteX1" fmla="*/ 35777 w 216561"/>
                <a:gd name="connsiteY1" fmla="*/ 215228 h 215382"/>
                <a:gd name="connsiteX2" fmla="*/ 35777 w 216561"/>
                <a:gd name="connsiteY2" fmla="*/ 215228 h 215382"/>
                <a:gd name="connsiteX3" fmla="*/ 119973 w 216561"/>
                <a:gd name="connsiteY3" fmla="*/ 214724 h 215382"/>
                <a:gd name="connsiteX4" fmla="*/ 120621 w 216561"/>
                <a:gd name="connsiteY4" fmla="*/ 214724 h 215382"/>
                <a:gd name="connsiteX5" fmla="*/ 123499 w 216561"/>
                <a:gd name="connsiteY5" fmla="*/ 215300 h 215382"/>
                <a:gd name="connsiteX6" fmla="*/ 149622 w 216561"/>
                <a:gd name="connsiteY6" fmla="*/ 215300 h 215382"/>
                <a:gd name="connsiteX7" fmla="*/ 150485 w 216561"/>
                <a:gd name="connsiteY7" fmla="*/ 215300 h 215382"/>
                <a:gd name="connsiteX8" fmla="*/ 155882 w 216561"/>
                <a:gd name="connsiteY8" fmla="*/ 211270 h 215382"/>
                <a:gd name="connsiteX9" fmla="*/ 155882 w 216561"/>
                <a:gd name="connsiteY9" fmla="*/ 204865 h 215382"/>
                <a:gd name="connsiteX10" fmla="*/ 157465 w 216561"/>
                <a:gd name="connsiteY10" fmla="*/ 190473 h 215382"/>
                <a:gd name="connsiteX11" fmla="*/ 158113 w 216561"/>
                <a:gd name="connsiteY11" fmla="*/ 189897 h 215382"/>
                <a:gd name="connsiteX12" fmla="*/ 167036 w 216561"/>
                <a:gd name="connsiteY12" fmla="*/ 186803 h 215382"/>
                <a:gd name="connsiteX13" fmla="*/ 179558 w 216561"/>
                <a:gd name="connsiteY13" fmla="*/ 199252 h 215382"/>
                <a:gd name="connsiteX14" fmla="*/ 178263 w 216561"/>
                <a:gd name="connsiteY14" fmla="*/ 204937 h 215382"/>
                <a:gd name="connsiteX15" fmla="*/ 178263 w 216561"/>
                <a:gd name="connsiteY15" fmla="*/ 211270 h 215382"/>
                <a:gd name="connsiteX16" fmla="*/ 183444 w 216561"/>
                <a:gd name="connsiteY16" fmla="*/ 215228 h 215382"/>
                <a:gd name="connsiteX17" fmla="*/ 184380 w 216561"/>
                <a:gd name="connsiteY17" fmla="*/ 215228 h 215382"/>
                <a:gd name="connsiteX18" fmla="*/ 209206 w 216561"/>
                <a:gd name="connsiteY18" fmla="*/ 215228 h 215382"/>
                <a:gd name="connsiteX19" fmla="*/ 214388 w 216561"/>
                <a:gd name="connsiteY19" fmla="*/ 213069 h 215382"/>
                <a:gd name="connsiteX20" fmla="*/ 216474 w 216561"/>
                <a:gd name="connsiteY20" fmla="*/ 207888 h 215382"/>
                <a:gd name="connsiteX21" fmla="*/ 216474 w 216561"/>
                <a:gd name="connsiteY21" fmla="*/ 181981 h 215382"/>
                <a:gd name="connsiteX22" fmla="*/ 209278 w 216561"/>
                <a:gd name="connsiteY22" fmla="*/ 174785 h 215382"/>
                <a:gd name="connsiteX23" fmla="*/ 205248 w 216561"/>
                <a:gd name="connsiteY23" fmla="*/ 176008 h 215382"/>
                <a:gd name="connsiteX24" fmla="*/ 187970 w 216561"/>
                <a:gd name="connsiteY24" fmla="*/ 172123 h 215382"/>
                <a:gd name="connsiteX25" fmla="*/ 187474 w 216561"/>
                <a:gd name="connsiteY25" fmla="*/ 171259 h 215382"/>
                <a:gd name="connsiteX26" fmla="*/ 188985 w 216561"/>
                <a:gd name="connsiteY26" fmla="*/ 156867 h 215382"/>
                <a:gd name="connsiteX27" fmla="*/ 189633 w 216561"/>
                <a:gd name="connsiteY27" fmla="*/ 156291 h 215382"/>
                <a:gd name="connsiteX28" fmla="*/ 198556 w 216561"/>
                <a:gd name="connsiteY28" fmla="*/ 153196 h 215382"/>
                <a:gd name="connsiteX29" fmla="*/ 205176 w 216561"/>
                <a:gd name="connsiteY29" fmla="*/ 155140 h 215382"/>
                <a:gd name="connsiteX30" fmla="*/ 214316 w 216561"/>
                <a:gd name="connsiteY30" fmla="*/ 154132 h 215382"/>
                <a:gd name="connsiteX31" fmla="*/ 216402 w 216561"/>
                <a:gd name="connsiteY31" fmla="*/ 149022 h 215382"/>
                <a:gd name="connsiteX32" fmla="*/ 216402 w 216561"/>
                <a:gd name="connsiteY32" fmla="*/ 122972 h 215382"/>
                <a:gd name="connsiteX33" fmla="*/ 209206 w 216561"/>
                <a:gd name="connsiteY33" fmla="*/ 115776 h 215382"/>
                <a:gd name="connsiteX34" fmla="*/ 186898 w 216561"/>
                <a:gd name="connsiteY34" fmla="*/ 115776 h 215382"/>
                <a:gd name="connsiteX35" fmla="*/ 173743 w 216561"/>
                <a:gd name="connsiteY35" fmla="*/ 88229 h 215382"/>
                <a:gd name="connsiteX36" fmla="*/ 166461 w 216561"/>
                <a:gd name="connsiteY36" fmla="*/ 86991 h 215382"/>
                <a:gd name="connsiteX37" fmla="*/ 152572 w 216561"/>
                <a:gd name="connsiteY37" fmla="*/ 91525 h 215382"/>
                <a:gd name="connsiteX38" fmla="*/ 154371 w 216561"/>
                <a:gd name="connsiteY38" fmla="*/ 88647 h 215382"/>
                <a:gd name="connsiteX39" fmla="*/ 152140 w 216561"/>
                <a:gd name="connsiteY39" fmla="*/ 64683 h 215382"/>
                <a:gd name="connsiteX40" fmla="*/ 149190 w 216561"/>
                <a:gd name="connsiteY40" fmla="*/ 61732 h 215382"/>
                <a:gd name="connsiteX41" fmla="*/ 128033 w 216561"/>
                <a:gd name="connsiteY41" fmla="*/ 58422 h 215382"/>
                <a:gd name="connsiteX42" fmla="*/ 128033 w 216561"/>
                <a:gd name="connsiteY42" fmla="*/ 36114 h 215382"/>
                <a:gd name="connsiteX43" fmla="*/ 120837 w 216561"/>
                <a:gd name="connsiteY43" fmla="*/ 28918 h 215382"/>
                <a:gd name="connsiteX44" fmla="*/ 98457 w 216561"/>
                <a:gd name="connsiteY44" fmla="*/ 28918 h 215382"/>
                <a:gd name="connsiteX45" fmla="*/ 95002 w 216561"/>
                <a:gd name="connsiteY45" fmla="*/ 7329 h 215382"/>
                <a:gd name="connsiteX46" fmla="*/ 92052 w 216561"/>
                <a:gd name="connsiteY46" fmla="*/ 4379 h 215382"/>
                <a:gd name="connsiteX47" fmla="*/ 78163 w 216561"/>
                <a:gd name="connsiteY47" fmla="*/ -83 h 215382"/>
                <a:gd name="connsiteX48" fmla="*/ 78163 w 216561"/>
                <a:gd name="connsiteY48" fmla="*/ -83 h 215382"/>
                <a:gd name="connsiteX49" fmla="*/ 56575 w 216561"/>
                <a:gd name="connsiteY49" fmla="*/ 21506 h 215382"/>
                <a:gd name="connsiteX50" fmla="*/ 57870 w 216561"/>
                <a:gd name="connsiteY50" fmla="*/ 28702 h 215382"/>
                <a:gd name="connsiteX51" fmla="*/ 35562 w 216561"/>
                <a:gd name="connsiteY51" fmla="*/ 28702 h 215382"/>
                <a:gd name="connsiteX52" fmla="*/ 30380 w 216561"/>
                <a:gd name="connsiteY52" fmla="*/ 30933 h 215382"/>
                <a:gd name="connsiteX53" fmla="*/ 28293 w 216561"/>
                <a:gd name="connsiteY53" fmla="*/ 36114 h 215382"/>
                <a:gd name="connsiteX54" fmla="*/ 28293 w 216561"/>
                <a:gd name="connsiteY54" fmla="*/ 62236 h 215382"/>
                <a:gd name="connsiteX55" fmla="*/ 28293 w 216561"/>
                <a:gd name="connsiteY55" fmla="*/ 63100 h 215382"/>
                <a:gd name="connsiteX56" fmla="*/ 35490 w 216561"/>
                <a:gd name="connsiteY56" fmla="*/ 68929 h 215382"/>
                <a:gd name="connsiteX57" fmla="*/ 38800 w 216561"/>
                <a:gd name="connsiteY57" fmla="*/ 68137 h 215382"/>
                <a:gd name="connsiteX58" fmla="*/ 53192 w 216561"/>
                <a:gd name="connsiteY58" fmla="*/ 69720 h 215382"/>
                <a:gd name="connsiteX59" fmla="*/ 53840 w 216561"/>
                <a:gd name="connsiteY59" fmla="*/ 70368 h 215382"/>
                <a:gd name="connsiteX60" fmla="*/ 55495 w 216561"/>
                <a:gd name="connsiteY60" fmla="*/ 84760 h 215382"/>
                <a:gd name="connsiteX61" fmla="*/ 44341 w 216561"/>
                <a:gd name="connsiteY61" fmla="*/ 91525 h 215382"/>
                <a:gd name="connsiteX62" fmla="*/ 38800 w 216561"/>
                <a:gd name="connsiteY62" fmla="*/ 90229 h 215382"/>
                <a:gd name="connsiteX63" fmla="*/ 35633 w 216561"/>
                <a:gd name="connsiteY63" fmla="*/ 89438 h 215382"/>
                <a:gd name="connsiteX64" fmla="*/ 28437 w 216561"/>
                <a:gd name="connsiteY64" fmla="*/ 95339 h 215382"/>
                <a:gd name="connsiteX65" fmla="*/ 28437 w 216561"/>
                <a:gd name="connsiteY65" fmla="*/ 96274 h 215382"/>
                <a:gd name="connsiteX66" fmla="*/ 28437 w 216561"/>
                <a:gd name="connsiteY66" fmla="*/ 121101 h 215382"/>
                <a:gd name="connsiteX67" fmla="*/ 28869 w 216561"/>
                <a:gd name="connsiteY67" fmla="*/ 122972 h 215382"/>
                <a:gd name="connsiteX68" fmla="*/ 28869 w 216561"/>
                <a:gd name="connsiteY68" fmla="*/ 123332 h 215382"/>
                <a:gd name="connsiteX69" fmla="*/ 28869 w 216561"/>
                <a:gd name="connsiteY69" fmla="*/ 144921 h 215382"/>
                <a:gd name="connsiteX70" fmla="*/ 7280 w 216561"/>
                <a:gd name="connsiteY70" fmla="*/ 148447 h 215382"/>
                <a:gd name="connsiteX71" fmla="*/ 4402 w 216561"/>
                <a:gd name="connsiteY71" fmla="*/ 151397 h 215382"/>
                <a:gd name="connsiteX72" fmla="*/ 2387 w 216561"/>
                <a:gd name="connsiteY72" fmla="*/ 175433 h 215382"/>
                <a:gd name="connsiteX73" fmla="*/ 21601 w 216561"/>
                <a:gd name="connsiteY73" fmla="*/ 186875 h 215382"/>
                <a:gd name="connsiteX74" fmla="*/ 28797 w 216561"/>
                <a:gd name="connsiteY74" fmla="*/ 185579 h 215382"/>
                <a:gd name="connsiteX75" fmla="*/ 154299 w 216561"/>
                <a:gd name="connsiteY75" fmla="*/ 120813 h 215382"/>
                <a:gd name="connsiteX76" fmla="*/ 154299 w 216561"/>
                <a:gd name="connsiteY76" fmla="*/ 113617 h 215382"/>
                <a:gd name="connsiteX77" fmla="*/ 155954 w 216561"/>
                <a:gd name="connsiteY77" fmla="*/ 99225 h 215382"/>
                <a:gd name="connsiteX78" fmla="*/ 156602 w 216561"/>
                <a:gd name="connsiteY78" fmla="*/ 98577 h 215382"/>
                <a:gd name="connsiteX79" fmla="*/ 165453 w 216561"/>
                <a:gd name="connsiteY79" fmla="*/ 95555 h 215382"/>
                <a:gd name="connsiteX80" fmla="*/ 177975 w 216561"/>
                <a:gd name="connsiteY80" fmla="*/ 107932 h 215382"/>
                <a:gd name="connsiteX81" fmla="*/ 177975 w 216561"/>
                <a:gd name="connsiteY81" fmla="*/ 108004 h 215382"/>
                <a:gd name="connsiteX82" fmla="*/ 176680 w 216561"/>
                <a:gd name="connsiteY82" fmla="*/ 113617 h 215382"/>
                <a:gd name="connsiteX83" fmla="*/ 179752 w 216561"/>
                <a:gd name="connsiteY83" fmla="*/ 123318 h 215382"/>
                <a:gd name="connsiteX84" fmla="*/ 183300 w 216561"/>
                <a:gd name="connsiteY84" fmla="*/ 124124 h 215382"/>
                <a:gd name="connsiteX85" fmla="*/ 206472 w 216561"/>
                <a:gd name="connsiteY85" fmla="*/ 124124 h 215382"/>
                <a:gd name="connsiteX86" fmla="*/ 206472 w 216561"/>
                <a:gd name="connsiteY86" fmla="*/ 145713 h 215382"/>
                <a:gd name="connsiteX87" fmla="*/ 183588 w 216561"/>
                <a:gd name="connsiteY87" fmla="*/ 148519 h 215382"/>
                <a:gd name="connsiteX88" fmla="*/ 180637 w 216561"/>
                <a:gd name="connsiteY88" fmla="*/ 151541 h 215382"/>
                <a:gd name="connsiteX89" fmla="*/ 178622 w 216561"/>
                <a:gd name="connsiteY89" fmla="*/ 175505 h 215382"/>
                <a:gd name="connsiteX90" fmla="*/ 197764 w 216561"/>
                <a:gd name="connsiteY90" fmla="*/ 187019 h 215382"/>
                <a:gd name="connsiteX91" fmla="*/ 206688 w 216561"/>
                <a:gd name="connsiteY91" fmla="*/ 185004 h 215382"/>
                <a:gd name="connsiteX92" fmla="*/ 206688 w 216561"/>
                <a:gd name="connsiteY92" fmla="*/ 206592 h 215382"/>
                <a:gd name="connsiteX93" fmla="*/ 186826 w 216561"/>
                <a:gd name="connsiteY93" fmla="*/ 206592 h 215382"/>
                <a:gd name="connsiteX94" fmla="*/ 187978 w 216561"/>
                <a:gd name="connsiteY94" fmla="*/ 199396 h 215382"/>
                <a:gd name="connsiteX95" fmla="*/ 166389 w 216561"/>
                <a:gd name="connsiteY95" fmla="*/ 177807 h 215382"/>
                <a:gd name="connsiteX96" fmla="*/ 152356 w 216561"/>
                <a:gd name="connsiteY96" fmla="*/ 182413 h 215382"/>
                <a:gd name="connsiteX97" fmla="*/ 149406 w 216561"/>
                <a:gd name="connsiteY97" fmla="*/ 185435 h 215382"/>
                <a:gd name="connsiteX98" fmla="*/ 146024 w 216561"/>
                <a:gd name="connsiteY98" fmla="*/ 206521 h 215382"/>
                <a:gd name="connsiteX99" fmla="*/ 124867 w 216561"/>
                <a:gd name="connsiteY99" fmla="*/ 206521 h 215382"/>
                <a:gd name="connsiteX100" fmla="*/ 124867 w 216561"/>
                <a:gd name="connsiteY100" fmla="*/ 183277 h 215382"/>
                <a:gd name="connsiteX101" fmla="*/ 117670 w 216561"/>
                <a:gd name="connsiteY101" fmla="*/ 176080 h 215382"/>
                <a:gd name="connsiteX102" fmla="*/ 114360 w 216561"/>
                <a:gd name="connsiteY102" fmla="*/ 176872 h 215382"/>
                <a:gd name="connsiteX103" fmla="*/ 97449 w 216561"/>
                <a:gd name="connsiteY103" fmla="*/ 171691 h 215382"/>
                <a:gd name="connsiteX104" fmla="*/ 98960 w 216561"/>
                <a:gd name="connsiteY104" fmla="*/ 157298 h 215382"/>
                <a:gd name="connsiteX105" fmla="*/ 99536 w 216561"/>
                <a:gd name="connsiteY105" fmla="*/ 156650 h 215382"/>
                <a:gd name="connsiteX106" fmla="*/ 113928 w 216561"/>
                <a:gd name="connsiteY106" fmla="*/ 154923 h 215382"/>
                <a:gd name="connsiteX107" fmla="*/ 123665 w 216561"/>
                <a:gd name="connsiteY107" fmla="*/ 151959 h 215382"/>
                <a:gd name="connsiteX108" fmla="*/ 124507 w 216561"/>
                <a:gd name="connsiteY108" fmla="*/ 148375 h 215382"/>
                <a:gd name="connsiteX109" fmla="*/ 124507 w 216561"/>
                <a:gd name="connsiteY109" fmla="*/ 125131 h 215382"/>
                <a:gd name="connsiteX110" fmla="*/ 147679 w 216561"/>
                <a:gd name="connsiteY110" fmla="*/ 125131 h 215382"/>
                <a:gd name="connsiteX111" fmla="*/ 154299 w 216561"/>
                <a:gd name="connsiteY111" fmla="*/ 120813 h 215382"/>
                <a:gd name="connsiteX112" fmla="*/ 145376 w 216561"/>
                <a:gd name="connsiteY112" fmla="*/ 115272 h 215382"/>
                <a:gd name="connsiteX113" fmla="*/ 127601 w 216561"/>
                <a:gd name="connsiteY113" fmla="*/ 115272 h 215382"/>
                <a:gd name="connsiteX114" fmla="*/ 127601 w 216561"/>
                <a:gd name="connsiteY114" fmla="*/ 98505 h 215382"/>
                <a:gd name="connsiteX115" fmla="*/ 134797 w 216561"/>
                <a:gd name="connsiteY115" fmla="*/ 99657 h 215382"/>
                <a:gd name="connsiteX116" fmla="*/ 148542 w 216561"/>
                <a:gd name="connsiteY116" fmla="*/ 94619 h 215382"/>
                <a:gd name="connsiteX117" fmla="*/ 145376 w 216561"/>
                <a:gd name="connsiteY117" fmla="*/ 115272 h 215382"/>
                <a:gd name="connsiteX118" fmla="*/ 43621 w 216561"/>
                <a:gd name="connsiteY118" fmla="*/ 100880 h 215382"/>
                <a:gd name="connsiteX119" fmla="*/ 62691 w 216561"/>
                <a:gd name="connsiteY119" fmla="*/ 89222 h 215382"/>
                <a:gd name="connsiteX120" fmla="*/ 60460 w 216561"/>
                <a:gd name="connsiteY120" fmla="*/ 65187 h 215382"/>
                <a:gd name="connsiteX121" fmla="*/ 57438 w 216561"/>
                <a:gd name="connsiteY121" fmla="*/ 62236 h 215382"/>
                <a:gd name="connsiteX122" fmla="*/ 36353 w 216561"/>
                <a:gd name="connsiteY122" fmla="*/ 58926 h 215382"/>
                <a:gd name="connsiteX123" fmla="*/ 36353 w 216561"/>
                <a:gd name="connsiteY123" fmla="*/ 37769 h 215382"/>
                <a:gd name="connsiteX124" fmla="*/ 59597 w 216561"/>
                <a:gd name="connsiteY124" fmla="*/ 37769 h 215382"/>
                <a:gd name="connsiteX125" fmla="*/ 65858 w 216561"/>
                <a:gd name="connsiteY125" fmla="*/ 34171 h 215382"/>
                <a:gd name="connsiteX126" fmla="*/ 65858 w 216561"/>
                <a:gd name="connsiteY126" fmla="*/ 26975 h 215382"/>
                <a:gd name="connsiteX127" fmla="*/ 64418 w 216561"/>
                <a:gd name="connsiteY127" fmla="*/ 21290 h 215382"/>
                <a:gd name="connsiteX128" fmla="*/ 68016 w 216561"/>
                <a:gd name="connsiteY128" fmla="*/ 12366 h 215382"/>
                <a:gd name="connsiteX129" fmla="*/ 76940 w 216561"/>
                <a:gd name="connsiteY129" fmla="*/ 8696 h 215382"/>
                <a:gd name="connsiteX130" fmla="*/ 76940 w 216561"/>
                <a:gd name="connsiteY130" fmla="*/ 8696 h 215382"/>
                <a:gd name="connsiteX131" fmla="*/ 85719 w 216561"/>
                <a:gd name="connsiteY131" fmla="*/ 11575 h 215382"/>
                <a:gd name="connsiteX132" fmla="*/ 86367 w 216561"/>
                <a:gd name="connsiteY132" fmla="*/ 12223 h 215382"/>
                <a:gd name="connsiteX133" fmla="*/ 88094 w 216561"/>
                <a:gd name="connsiteY133" fmla="*/ 26615 h 215382"/>
                <a:gd name="connsiteX134" fmla="*/ 91059 w 216561"/>
                <a:gd name="connsiteY134" fmla="*/ 36351 h 215382"/>
                <a:gd name="connsiteX135" fmla="*/ 94642 w 216561"/>
                <a:gd name="connsiteY135" fmla="*/ 37193 h 215382"/>
                <a:gd name="connsiteX136" fmla="*/ 117886 w 216561"/>
                <a:gd name="connsiteY136" fmla="*/ 37193 h 215382"/>
                <a:gd name="connsiteX137" fmla="*/ 117886 w 216561"/>
                <a:gd name="connsiteY137" fmla="*/ 60365 h 215382"/>
                <a:gd name="connsiteX138" fmla="*/ 125082 w 216561"/>
                <a:gd name="connsiteY138" fmla="*/ 67562 h 215382"/>
                <a:gd name="connsiteX139" fmla="*/ 128393 w 216561"/>
                <a:gd name="connsiteY139" fmla="*/ 66770 h 215382"/>
                <a:gd name="connsiteX140" fmla="*/ 142785 w 216561"/>
                <a:gd name="connsiteY140" fmla="*/ 68425 h 215382"/>
                <a:gd name="connsiteX141" fmla="*/ 143433 w 216561"/>
                <a:gd name="connsiteY141" fmla="*/ 69073 h 215382"/>
                <a:gd name="connsiteX142" fmla="*/ 145088 w 216561"/>
                <a:gd name="connsiteY142" fmla="*/ 83465 h 215382"/>
                <a:gd name="connsiteX143" fmla="*/ 133934 w 216561"/>
                <a:gd name="connsiteY143" fmla="*/ 90229 h 215382"/>
                <a:gd name="connsiteX144" fmla="*/ 128393 w 216561"/>
                <a:gd name="connsiteY144" fmla="*/ 88934 h 215382"/>
                <a:gd name="connsiteX145" fmla="*/ 120045 w 216561"/>
                <a:gd name="connsiteY145" fmla="*/ 90374 h 215382"/>
                <a:gd name="connsiteX146" fmla="*/ 117886 w 216561"/>
                <a:gd name="connsiteY146" fmla="*/ 95555 h 215382"/>
                <a:gd name="connsiteX147" fmla="*/ 117886 w 216561"/>
                <a:gd name="connsiteY147" fmla="*/ 116712 h 215382"/>
                <a:gd name="connsiteX148" fmla="*/ 116663 w 216561"/>
                <a:gd name="connsiteY148" fmla="*/ 118007 h 215382"/>
                <a:gd name="connsiteX149" fmla="*/ 116663 w 216561"/>
                <a:gd name="connsiteY149" fmla="*/ 118007 h 215382"/>
                <a:gd name="connsiteX150" fmla="*/ 116231 w 216561"/>
                <a:gd name="connsiteY150" fmla="*/ 118727 h 215382"/>
                <a:gd name="connsiteX151" fmla="*/ 93995 w 216561"/>
                <a:gd name="connsiteY151" fmla="*/ 118727 h 215382"/>
                <a:gd name="connsiteX152" fmla="*/ 91548 w 216561"/>
                <a:gd name="connsiteY152" fmla="*/ 117359 h 215382"/>
                <a:gd name="connsiteX153" fmla="*/ 91548 w 216561"/>
                <a:gd name="connsiteY153" fmla="*/ 114481 h 215382"/>
                <a:gd name="connsiteX154" fmla="*/ 90253 w 216561"/>
                <a:gd name="connsiteY154" fmla="*/ 93828 h 215382"/>
                <a:gd name="connsiteX155" fmla="*/ 88454 w 216561"/>
                <a:gd name="connsiteY155" fmla="*/ 92101 h 215382"/>
                <a:gd name="connsiteX156" fmla="*/ 77084 w 216561"/>
                <a:gd name="connsiteY156" fmla="*/ 88358 h 215382"/>
                <a:gd name="connsiteX157" fmla="*/ 60029 w 216561"/>
                <a:gd name="connsiteY157" fmla="*/ 105413 h 215382"/>
                <a:gd name="connsiteX158" fmla="*/ 60029 w 216561"/>
                <a:gd name="connsiteY158" fmla="*/ 105485 h 215382"/>
                <a:gd name="connsiteX159" fmla="*/ 62763 w 216561"/>
                <a:gd name="connsiteY159" fmla="*/ 114553 h 215382"/>
                <a:gd name="connsiteX160" fmla="*/ 62763 w 216561"/>
                <a:gd name="connsiteY160" fmla="*/ 117503 h 215382"/>
                <a:gd name="connsiteX161" fmla="*/ 60316 w 216561"/>
                <a:gd name="connsiteY161" fmla="*/ 118942 h 215382"/>
                <a:gd name="connsiteX162" fmla="*/ 35777 w 216561"/>
                <a:gd name="connsiteY162" fmla="*/ 118942 h 215382"/>
                <a:gd name="connsiteX163" fmla="*/ 35777 w 216561"/>
                <a:gd name="connsiteY163" fmla="*/ 99081 h 215382"/>
                <a:gd name="connsiteX164" fmla="*/ 43621 w 216561"/>
                <a:gd name="connsiteY164" fmla="*/ 101024 h 215382"/>
                <a:gd name="connsiteX165" fmla="*/ 21169 w 216561"/>
                <a:gd name="connsiteY165" fmla="*/ 177807 h 215382"/>
                <a:gd name="connsiteX166" fmla="*/ 10015 w 216561"/>
                <a:gd name="connsiteY166" fmla="*/ 171187 h 215382"/>
                <a:gd name="connsiteX167" fmla="*/ 11526 w 216561"/>
                <a:gd name="connsiteY167" fmla="*/ 156795 h 215382"/>
                <a:gd name="connsiteX168" fmla="*/ 12102 w 216561"/>
                <a:gd name="connsiteY168" fmla="*/ 156147 h 215382"/>
                <a:gd name="connsiteX169" fmla="*/ 26494 w 216561"/>
                <a:gd name="connsiteY169" fmla="*/ 154420 h 215382"/>
                <a:gd name="connsiteX170" fmla="*/ 36231 w 216561"/>
                <a:gd name="connsiteY170" fmla="*/ 151455 h 215382"/>
                <a:gd name="connsiteX171" fmla="*/ 37073 w 216561"/>
                <a:gd name="connsiteY171" fmla="*/ 147871 h 215382"/>
                <a:gd name="connsiteX172" fmla="*/ 37073 w 216561"/>
                <a:gd name="connsiteY172" fmla="*/ 128945 h 215382"/>
                <a:gd name="connsiteX173" fmla="*/ 61180 w 216561"/>
                <a:gd name="connsiteY173" fmla="*/ 128945 h 215382"/>
                <a:gd name="connsiteX174" fmla="*/ 71471 w 216561"/>
                <a:gd name="connsiteY174" fmla="*/ 122757 h 215382"/>
                <a:gd name="connsiteX175" fmla="*/ 71039 w 216561"/>
                <a:gd name="connsiteY175" fmla="*/ 110595 h 215382"/>
                <a:gd name="connsiteX176" fmla="*/ 69744 w 216561"/>
                <a:gd name="connsiteY176" fmla="*/ 106349 h 215382"/>
                <a:gd name="connsiteX177" fmla="*/ 72046 w 216561"/>
                <a:gd name="connsiteY177" fmla="*/ 100664 h 215382"/>
                <a:gd name="connsiteX178" fmla="*/ 83704 w 216561"/>
                <a:gd name="connsiteY178" fmla="*/ 100304 h 215382"/>
                <a:gd name="connsiteX179" fmla="*/ 84496 w 216561"/>
                <a:gd name="connsiteY179" fmla="*/ 110523 h 215382"/>
                <a:gd name="connsiteX180" fmla="*/ 84136 w 216561"/>
                <a:gd name="connsiteY180" fmla="*/ 122685 h 215382"/>
                <a:gd name="connsiteX181" fmla="*/ 94498 w 216561"/>
                <a:gd name="connsiteY181" fmla="*/ 128730 h 215382"/>
                <a:gd name="connsiteX182" fmla="*/ 116087 w 216561"/>
                <a:gd name="connsiteY182" fmla="*/ 128730 h 215382"/>
                <a:gd name="connsiteX183" fmla="*/ 116087 w 216561"/>
                <a:gd name="connsiteY183" fmla="*/ 145568 h 215382"/>
                <a:gd name="connsiteX184" fmla="*/ 94498 w 216561"/>
                <a:gd name="connsiteY184" fmla="*/ 149022 h 215382"/>
                <a:gd name="connsiteX185" fmla="*/ 91620 w 216561"/>
                <a:gd name="connsiteY185" fmla="*/ 151973 h 215382"/>
                <a:gd name="connsiteX186" fmla="*/ 89605 w 216561"/>
                <a:gd name="connsiteY186" fmla="*/ 176008 h 215382"/>
                <a:gd name="connsiteX187" fmla="*/ 108747 w 216561"/>
                <a:gd name="connsiteY187" fmla="*/ 187451 h 215382"/>
                <a:gd name="connsiteX188" fmla="*/ 115943 w 216561"/>
                <a:gd name="connsiteY188" fmla="*/ 186155 h 215382"/>
                <a:gd name="connsiteX189" fmla="*/ 115943 w 216561"/>
                <a:gd name="connsiteY189" fmla="*/ 205585 h 215382"/>
                <a:gd name="connsiteX190" fmla="*/ 115440 w 216561"/>
                <a:gd name="connsiteY190" fmla="*/ 206233 h 215382"/>
                <a:gd name="connsiteX191" fmla="*/ 37289 w 216561"/>
                <a:gd name="connsiteY191" fmla="*/ 206664 h 215382"/>
                <a:gd name="connsiteX192" fmla="*/ 37289 w 216561"/>
                <a:gd name="connsiteY192" fmla="*/ 183421 h 215382"/>
                <a:gd name="connsiteX193" fmla="*/ 33691 w 216561"/>
                <a:gd name="connsiteY193" fmla="*/ 177160 h 215382"/>
                <a:gd name="connsiteX194" fmla="*/ 26494 w 216561"/>
                <a:gd name="connsiteY194" fmla="*/ 177160 h 215382"/>
                <a:gd name="connsiteX195" fmla="*/ 21169 w 216561"/>
                <a:gd name="connsiteY195" fmla="*/ 177951 h 21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16561" h="215382">
                  <a:moveTo>
                    <a:pt x="28581" y="208032"/>
                  </a:moveTo>
                  <a:cubicBezTo>
                    <a:pt x="28581" y="212004"/>
                    <a:pt x="31805" y="215228"/>
                    <a:pt x="35777" y="215228"/>
                  </a:cubicBezTo>
                  <a:lnTo>
                    <a:pt x="35777" y="215228"/>
                  </a:lnTo>
                  <a:lnTo>
                    <a:pt x="119973" y="214724"/>
                  </a:lnTo>
                  <a:lnTo>
                    <a:pt x="120621" y="214724"/>
                  </a:lnTo>
                  <a:cubicBezTo>
                    <a:pt x="121535" y="215098"/>
                    <a:pt x="122513" y="215293"/>
                    <a:pt x="123499" y="215300"/>
                  </a:cubicBezTo>
                  <a:lnTo>
                    <a:pt x="149622" y="215300"/>
                  </a:lnTo>
                  <a:lnTo>
                    <a:pt x="150485" y="215300"/>
                  </a:lnTo>
                  <a:cubicBezTo>
                    <a:pt x="152839" y="214933"/>
                    <a:pt x="154860" y="213422"/>
                    <a:pt x="155882" y="211270"/>
                  </a:cubicBezTo>
                  <a:cubicBezTo>
                    <a:pt x="156882" y="209255"/>
                    <a:pt x="156882" y="206880"/>
                    <a:pt x="155882" y="204865"/>
                  </a:cubicBezTo>
                  <a:cubicBezTo>
                    <a:pt x="153652" y="200152"/>
                    <a:pt x="154263" y="194589"/>
                    <a:pt x="157465" y="190473"/>
                  </a:cubicBezTo>
                  <a:lnTo>
                    <a:pt x="158113" y="189897"/>
                  </a:lnTo>
                  <a:cubicBezTo>
                    <a:pt x="160704" y="187976"/>
                    <a:pt x="163813" y="186896"/>
                    <a:pt x="167036" y="186803"/>
                  </a:cubicBezTo>
                  <a:cubicBezTo>
                    <a:pt x="173909" y="186839"/>
                    <a:pt x="179479" y="192380"/>
                    <a:pt x="179558" y="199252"/>
                  </a:cubicBezTo>
                  <a:cubicBezTo>
                    <a:pt x="179565" y="201224"/>
                    <a:pt x="179126" y="203167"/>
                    <a:pt x="178263" y="204937"/>
                  </a:cubicBezTo>
                  <a:cubicBezTo>
                    <a:pt x="177284" y="206938"/>
                    <a:pt x="177284" y="209269"/>
                    <a:pt x="178263" y="211270"/>
                  </a:cubicBezTo>
                  <a:cubicBezTo>
                    <a:pt x="179256" y="213343"/>
                    <a:pt x="181184" y="214811"/>
                    <a:pt x="183444" y="215228"/>
                  </a:cubicBezTo>
                  <a:lnTo>
                    <a:pt x="184380" y="215228"/>
                  </a:lnTo>
                  <a:lnTo>
                    <a:pt x="209206" y="215228"/>
                  </a:lnTo>
                  <a:cubicBezTo>
                    <a:pt x="211157" y="215242"/>
                    <a:pt x="213020" y="214458"/>
                    <a:pt x="214388" y="213069"/>
                  </a:cubicBezTo>
                  <a:cubicBezTo>
                    <a:pt x="215755" y="211695"/>
                    <a:pt x="216503" y="209824"/>
                    <a:pt x="216474" y="207888"/>
                  </a:cubicBezTo>
                  <a:lnTo>
                    <a:pt x="216474" y="181981"/>
                  </a:lnTo>
                  <a:cubicBezTo>
                    <a:pt x="216474" y="178009"/>
                    <a:pt x="213251" y="174785"/>
                    <a:pt x="209278" y="174785"/>
                  </a:cubicBezTo>
                  <a:cubicBezTo>
                    <a:pt x="207846" y="174785"/>
                    <a:pt x="206443" y="175210"/>
                    <a:pt x="205248" y="176008"/>
                  </a:cubicBezTo>
                  <a:cubicBezTo>
                    <a:pt x="199405" y="179707"/>
                    <a:pt x="191669" y="177966"/>
                    <a:pt x="187970" y="172123"/>
                  </a:cubicBezTo>
                  <a:cubicBezTo>
                    <a:pt x="187798" y="171842"/>
                    <a:pt x="187625" y="171554"/>
                    <a:pt x="187474" y="171259"/>
                  </a:cubicBezTo>
                  <a:cubicBezTo>
                    <a:pt x="185257" y="166553"/>
                    <a:pt x="185840" y="161012"/>
                    <a:pt x="188985" y="156867"/>
                  </a:cubicBezTo>
                  <a:cubicBezTo>
                    <a:pt x="189150" y="156622"/>
                    <a:pt x="189374" y="156428"/>
                    <a:pt x="189633" y="156291"/>
                  </a:cubicBezTo>
                  <a:cubicBezTo>
                    <a:pt x="192202" y="154334"/>
                    <a:pt x="195325" y="153247"/>
                    <a:pt x="198556" y="153196"/>
                  </a:cubicBezTo>
                  <a:cubicBezTo>
                    <a:pt x="200902" y="153196"/>
                    <a:pt x="203205" y="153873"/>
                    <a:pt x="205176" y="155140"/>
                  </a:cubicBezTo>
                  <a:cubicBezTo>
                    <a:pt x="208098" y="156910"/>
                    <a:pt x="211847" y="156492"/>
                    <a:pt x="214316" y="154132"/>
                  </a:cubicBezTo>
                  <a:cubicBezTo>
                    <a:pt x="215661" y="152772"/>
                    <a:pt x="216417" y="150937"/>
                    <a:pt x="216402" y="149022"/>
                  </a:cubicBezTo>
                  <a:lnTo>
                    <a:pt x="216402" y="122972"/>
                  </a:lnTo>
                  <a:cubicBezTo>
                    <a:pt x="216402" y="119000"/>
                    <a:pt x="213179" y="115776"/>
                    <a:pt x="209206" y="115776"/>
                  </a:cubicBezTo>
                  <a:lnTo>
                    <a:pt x="186898" y="115776"/>
                  </a:lnTo>
                  <a:cubicBezTo>
                    <a:pt x="190870" y="104536"/>
                    <a:pt x="184984" y="92201"/>
                    <a:pt x="173743" y="88229"/>
                  </a:cubicBezTo>
                  <a:cubicBezTo>
                    <a:pt x="171404" y="87401"/>
                    <a:pt x="168944" y="86984"/>
                    <a:pt x="166461" y="86991"/>
                  </a:cubicBezTo>
                  <a:cubicBezTo>
                    <a:pt x="161481" y="87071"/>
                    <a:pt x="156638" y="88654"/>
                    <a:pt x="152572" y="91525"/>
                  </a:cubicBezTo>
                  <a:cubicBezTo>
                    <a:pt x="153270" y="90633"/>
                    <a:pt x="153875" y="89668"/>
                    <a:pt x="154371" y="88647"/>
                  </a:cubicBezTo>
                  <a:cubicBezTo>
                    <a:pt x="158207" y="80874"/>
                    <a:pt x="157350" y="71606"/>
                    <a:pt x="152140" y="64683"/>
                  </a:cubicBezTo>
                  <a:cubicBezTo>
                    <a:pt x="151349" y="63524"/>
                    <a:pt x="150349" y="62531"/>
                    <a:pt x="149190" y="61732"/>
                  </a:cubicBezTo>
                  <a:cubicBezTo>
                    <a:pt x="143073" y="57307"/>
                    <a:pt x="135208" y="56076"/>
                    <a:pt x="128033" y="58422"/>
                  </a:cubicBezTo>
                  <a:lnTo>
                    <a:pt x="128033" y="36114"/>
                  </a:lnTo>
                  <a:cubicBezTo>
                    <a:pt x="128033" y="32141"/>
                    <a:pt x="124809" y="28918"/>
                    <a:pt x="120837" y="28918"/>
                  </a:cubicBezTo>
                  <a:lnTo>
                    <a:pt x="98457" y="28918"/>
                  </a:lnTo>
                  <a:cubicBezTo>
                    <a:pt x="101026" y="21599"/>
                    <a:pt x="99730" y="13482"/>
                    <a:pt x="95002" y="7329"/>
                  </a:cubicBezTo>
                  <a:cubicBezTo>
                    <a:pt x="94168" y="6207"/>
                    <a:pt x="93175" y="5214"/>
                    <a:pt x="92052" y="4379"/>
                  </a:cubicBezTo>
                  <a:cubicBezTo>
                    <a:pt x="87957" y="1565"/>
                    <a:pt x="83129" y="18"/>
                    <a:pt x="78163" y="-83"/>
                  </a:cubicBezTo>
                  <a:lnTo>
                    <a:pt x="78163" y="-83"/>
                  </a:lnTo>
                  <a:cubicBezTo>
                    <a:pt x="66239" y="-83"/>
                    <a:pt x="56575" y="9582"/>
                    <a:pt x="56575" y="21506"/>
                  </a:cubicBezTo>
                  <a:cubicBezTo>
                    <a:pt x="56596" y="23960"/>
                    <a:pt x="57035" y="26392"/>
                    <a:pt x="57870" y="28702"/>
                  </a:cubicBezTo>
                  <a:lnTo>
                    <a:pt x="35562" y="28702"/>
                  </a:lnTo>
                  <a:cubicBezTo>
                    <a:pt x="33604" y="28709"/>
                    <a:pt x="31733" y="29515"/>
                    <a:pt x="30380" y="30933"/>
                  </a:cubicBezTo>
                  <a:cubicBezTo>
                    <a:pt x="29013" y="32307"/>
                    <a:pt x="28264" y="34178"/>
                    <a:pt x="28293" y="36114"/>
                  </a:cubicBezTo>
                  <a:lnTo>
                    <a:pt x="28293" y="62236"/>
                  </a:lnTo>
                  <a:cubicBezTo>
                    <a:pt x="28257" y="62524"/>
                    <a:pt x="28257" y="62812"/>
                    <a:pt x="28293" y="63100"/>
                  </a:cubicBezTo>
                  <a:cubicBezTo>
                    <a:pt x="28955" y="66533"/>
                    <a:pt x="31992" y="68994"/>
                    <a:pt x="35490" y="68929"/>
                  </a:cubicBezTo>
                  <a:cubicBezTo>
                    <a:pt x="36641" y="68914"/>
                    <a:pt x="37771" y="68641"/>
                    <a:pt x="38800" y="68137"/>
                  </a:cubicBezTo>
                  <a:cubicBezTo>
                    <a:pt x="43513" y="65928"/>
                    <a:pt x="49069" y="66533"/>
                    <a:pt x="53192" y="69720"/>
                  </a:cubicBezTo>
                  <a:lnTo>
                    <a:pt x="53840" y="70368"/>
                  </a:lnTo>
                  <a:cubicBezTo>
                    <a:pt x="56941" y="74520"/>
                    <a:pt x="57575" y="80011"/>
                    <a:pt x="55495" y="84760"/>
                  </a:cubicBezTo>
                  <a:cubicBezTo>
                    <a:pt x="53329" y="88913"/>
                    <a:pt x="49026" y="91518"/>
                    <a:pt x="44341" y="91525"/>
                  </a:cubicBezTo>
                  <a:cubicBezTo>
                    <a:pt x="42419" y="91532"/>
                    <a:pt x="40520" y="91086"/>
                    <a:pt x="38800" y="90229"/>
                  </a:cubicBezTo>
                  <a:cubicBezTo>
                    <a:pt x="37821" y="89726"/>
                    <a:pt x="36734" y="89452"/>
                    <a:pt x="35633" y="89438"/>
                  </a:cubicBezTo>
                  <a:cubicBezTo>
                    <a:pt x="32115" y="89380"/>
                    <a:pt x="29070" y="91877"/>
                    <a:pt x="28437" y="95339"/>
                  </a:cubicBezTo>
                  <a:cubicBezTo>
                    <a:pt x="28401" y="95648"/>
                    <a:pt x="28401" y="95965"/>
                    <a:pt x="28437" y="96274"/>
                  </a:cubicBezTo>
                  <a:lnTo>
                    <a:pt x="28437" y="121101"/>
                  </a:lnTo>
                  <a:cubicBezTo>
                    <a:pt x="28430" y="121749"/>
                    <a:pt x="28581" y="122389"/>
                    <a:pt x="28869" y="122972"/>
                  </a:cubicBezTo>
                  <a:cubicBezTo>
                    <a:pt x="28869" y="122972"/>
                    <a:pt x="28869" y="122972"/>
                    <a:pt x="28869" y="123332"/>
                  </a:cubicBezTo>
                  <a:lnTo>
                    <a:pt x="28869" y="144921"/>
                  </a:lnTo>
                  <a:cubicBezTo>
                    <a:pt x="21536" y="142410"/>
                    <a:pt x="13433" y="143733"/>
                    <a:pt x="7280" y="148447"/>
                  </a:cubicBezTo>
                  <a:cubicBezTo>
                    <a:pt x="6151" y="149246"/>
                    <a:pt x="5172" y="150246"/>
                    <a:pt x="4402" y="151397"/>
                  </a:cubicBezTo>
                  <a:cubicBezTo>
                    <a:pt x="-751" y="158385"/>
                    <a:pt x="-1528" y="167682"/>
                    <a:pt x="2387" y="175433"/>
                  </a:cubicBezTo>
                  <a:cubicBezTo>
                    <a:pt x="6165" y="182528"/>
                    <a:pt x="13563" y="186932"/>
                    <a:pt x="21601" y="186875"/>
                  </a:cubicBezTo>
                  <a:cubicBezTo>
                    <a:pt x="24055" y="186853"/>
                    <a:pt x="26487" y="186414"/>
                    <a:pt x="28797" y="185579"/>
                  </a:cubicBezTo>
                  <a:close/>
                  <a:moveTo>
                    <a:pt x="154299" y="120813"/>
                  </a:moveTo>
                  <a:cubicBezTo>
                    <a:pt x="155587" y="118590"/>
                    <a:pt x="155587" y="115841"/>
                    <a:pt x="154299" y="113617"/>
                  </a:cubicBezTo>
                  <a:cubicBezTo>
                    <a:pt x="152040" y="108904"/>
                    <a:pt x="152680" y="103305"/>
                    <a:pt x="155954" y="99225"/>
                  </a:cubicBezTo>
                  <a:lnTo>
                    <a:pt x="156602" y="98577"/>
                  </a:lnTo>
                  <a:cubicBezTo>
                    <a:pt x="159171" y="96677"/>
                    <a:pt x="162258" y="95627"/>
                    <a:pt x="165453" y="95555"/>
                  </a:cubicBezTo>
                  <a:cubicBezTo>
                    <a:pt x="172326" y="95519"/>
                    <a:pt x="177932" y="101060"/>
                    <a:pt x="177975" y="107932"/>
                  </a:cubicBezTo>
                  <a:cubicBezTo>
                    <a:pt x="177975" y="107954"/>
                    <a:pt x="177975" y="107982"/>
                    <a:pt x="177975" y="108004"/>
                  </a:cubicBezTo>
                  <a:cubicBezTo>
                    <a:pt x="178018" y="109955"/>
                    <a:pt x="177572" y="111883"/>
                    <a:pt x="176680" y="113617"/>
                  </a:cubicBezTo>
                  <a:cubicBezTo>
                    <a:pt x="174852" y="117143"/>
                    <a:pt x="176226" y="121490"/>
                    <a:pt x="179752" y="123318"/>
                  </a:cubicBezTo>
                  <a:cubicBezTo>
                    <a:pt x="180846" y="123886"/>
                    <a:pt x="182069" y="124167"/>
                    <a:pt x="183300" y="124124"/>
                  </a:cubicBezTo>
                  <a:lnTo>
                    <a:pt x="206472" y="124124"/>
                  </a:lnTo>
                  <a:lnTo>
                    <a:pt x="206472" y="145713"/>
                  </a:lnTo>
                  <a:cubicBezTo>
                    <a:pt x="198880" y="142575"/>
                    <a:pt x="190201" y="143640"/>
                    <a:pt x="183588" y="148519"/>
                  </a:cubicBezTo>
                  <a:cubicBezTo>
                    <a:pt x="182415" y="149318"/>
                    <a:pt x="181407" y="150347"/>
                    <a:pt x="180637" y="151541"/>
                  </a:cubicBezTo>
                  <a:cubicBezTo>
                    <a:pt x="175485" y="158508"/>
                    <a:pt x="174708" y="167776"/>
                    <a:pt x="178622" y="175505"/>
                  </a:cubicBezTo>
                  <a:cubicBezTo>
                    <a:pt x="182364" y="182600"/>
                    <a:pt x="189741" y="187040"/>
                    <a:pt x="197764" y="187019"/>
                  </a:cubicBezTo>
                  <a:cubicBezTo>
                    <a:pt x="200844" y="186976"/>
                    <a:pt x="203889" y="186292"/>
                    <a:pt x="206688" y="185004"/>
                  </a:cubicBezTo>
                  <a:lnTo>
                    <a:pt x="206688" y="206592"/>
                  </a:lnTo>
                  <a:lnTo>
                    <a:pt x="186826" y="206592"/>
                  </a:lnTo>
                  <a:cubicBezTo>
                    <a:pt x="187632" y="204282"/>
                    <a:pt x="188021" y="201843"/>
                    <a:pt x="187978" y="199396"/>
                  </a:cubicBezTo>
                  <a:cubicBezTo>
                    <a:pt x="187978" y="187472"/>
                    <a:pt x="178313" y="177807"/>
                    <a:pt x="166389" y="177807"/>
                  </a:cubicBezTo>
                  <a:cubicBezTo>
                    <a:pt x="161352" y="177879"/>
                    <a:pt x="156458" y="179484"/>
                    <a:pt x="152356" y="182413"/>
                  </a:cubicBezTo>
                  <a:cubicBezTo>
                    <a:pt x="151183" y="183212"/>
                    <a:pt x="150176" y="184241"/>
                    <a:pt x="149406" y="185435"/>
                  </a:cubicBezTo>
                  <a:cubicBezTo>
                    <a:pt x="144894" y="191487"/>
                    <a:pt x="143627" y="199360"/>
                    <a:pt x="146024" y="206521"/>
                  </a:cubicBezTo>
                  <a:lnTo>
                    <a:pt x="124867" y="206521"/>
                  </a:lnTo>
                  <a:lnTo>
                    <a:pt x="124867" y="183277"/>
                  </a:lnTo>
                  <a:cubicBezTo>
                    <a:pt x="124867" y="179304"/>
                    <a:pt x="121643" y="176080"/>
                    <a:pt x="117670" y="176080"/>
                  </a:cubicBezTo>
                  <a:cubicBezTo>
                    <a:pt x="116519" y="176073"/>
                    <a:pt x="115382" y="176347"/>
                    <a:pt x="114360" y="176872"/>
                  </a:cubicBezTo>
                  <a:cubicBezTo>
                    <a:pt x="108258" y="180060"/>
                    <a:pt x="100723" y="177750"/>
                    <a:pt x="97449" y="171691"/>
                  </a:cubicBezTo>
                  <a:cubicBezTo>
                    <a:pt x="95233" y="166985"/>
                    <a:pt x="95816" y="161443"/>
                    <a:pt x="98960" y="157298"/>
                  </a:cubicBezTo>
                  <a:lnTo>
                    <a:pt x="99536" y="156650"/>
                  </a:lnTo>
                  <a:cubicBezTo>
                    <a:pt x="103674" y="153528"/>
                    <a:pt x="109171" y="152865"/>
                    <a:pt x="113928" y="154923"/>
                  </a:cubicBezTo>
                  <a:cubicBezTo>
                    <a:pt x="117433" y="156795"/>
                    <a:pt x="121794" y="155463"/>
                    <a:pt x="123665" y="151959"/>
                  </a:cubicBezTo>
                  <a:cubicBezTo>
                    <a:pt x="124248" y="150858"/>
                    <a:pt x="124543" y="149620"/>
                    <a:pt x="124507" y="148375"/>
                  </a:cubicBezTo>
                  <a:lnTo>
                    <a:pt x="124507" y="125131"/>
                  </a:lnTo>
                  <a:lnTo>
                    <a:pt x="147679" y="125131"/>
                  </a:lnTo>
                  <a:cubicBezTo>
                    <a:pt x="150521" y="125052"/>
                    <a:pt x="153083" y="123382"/>
                    <a:pt x="154299" y="120813"/>
                  </a:cubicBezTo>
                  <a:close/>
                  <a:moveTo>
                    <a:pt x="145376" y="115272"/>
                  </a:moveTo>
                  <a:lnTo>
                    <a:pt x="127601" y="115272"/>
                  </a:lnTo>
                  <a:lnTo>
                    <a:pt x="127601" y="98505"/>
                  </a:lnTo>
                  <a:cubicBezTo>
                    <a:pt x="129919" y="99304"/>
                    <a:pt x="132351" y="99693"/>
                    <a:pt x="134797" y="99657"/>
                  </a:cubicBezTo>
                  <a:cubicBezTo>
                    <a:pt x="139827" y="99628"/>
                    <a:pt x="144685" y="97850"/>
                    <a:pt x="148542" y="94619"/>
                  </a:cubicBezTo>
                  <a:cubicBezTo>
                    <a:pt x="144210" y="100585"/>
                    <a:pt x="143030" y="108278"/>
                    <a:pt x="145376" y="115272"/>
                  </a:cubicBezTo>
                  <a:close/>
                  <a:moveTo>
                    <a:pt x="43621" y="100880"/>
                  </a:moveTo>
                  <a:cubicBezTo>
                    <a:pt x="51652" y="100844"/>
                    <a:pt x="59000" y="96354"/>
                    <a:pt x="62691" y="89222"/>
                  </a:cubicBezTo>
                  <a:cubicBezTo>
                    <a:pt x="66491" y="81421"/>
                    <a:pt x="65634" y="72153"/>
                    <a:pt x="60460" y="65187"/>
                  </a:cubicBezTo>
                  <a:cubicBezTo>
                    <a:pt x="59618" y="64043"/>
                    <a:pt x="58597" y="63050"/>
                    <a:pt x="57438" y="62236"/>
                  </a:cubicBezTo>
                  <a:cubicBezTo>
                    <a:pt x="51350" y="57818"/>
                    <a:pt x="43506" y="56580"/>
                    <a:pt x="36353" y="58926"/>
                  </a:cubicBezTo>
                  <a:lnTo>
                    <a:pt x="36353" y="37769"/>
                  </a:lnTo>
                  <a:lnTo>
                    <a:pt x="59597" y="37769"/>
                  </a:lnTo>
                  <a:cubicBezTo>
                    <a:pt x="62180" y="37776"/>
                    <a:pt x="64569" y="36409"/>
                    <a:pt x="65858" y="34171"/>
                  </a:cubicBezTo>
                  <a:cubicBezTo>
                    <a:pt x="67146" y="31947"/>
                    <a:pt x="67146" y="29198"/>
                    <a:pt x="65858" y="26975"/>
                  </a:cubicBezTo>
                  <a:cubicBezTo>
                    <a:pt x="64879" y="25240"/>
                    <a:pt x="64382" y="23276"/>
                    <a:pt x="64418" y="21290"/>
                  </a:cubicBezTo>
                  <a:cubicBezTo>
                    <a:pt x="64339" y="17951"/>
                    <a:pt x="65642" y="14720"/>
                    <a:pt x="68016" y="12366"/>
                  </a:cubicBezTo>
                  <a:cubicBezTo>
                    <a:pt x="70384" y="9999"/>
                    <a:pt x="73594" y="8682"/>
                    <a:pt x="76940" y="8696"/>
                  </a:cubicBezTo>
                  <a:lnTo>
                    <a:pt x="76940" y="8696"/>
                  </a:lnTo>
                  <a:cubicBezTo>
                    <a:pt x="80084" y="8776"/>
                    <a:pt x="83136" y="9776"/>
                    <a:pt x="85719" y="11575"/>
                  </a:cubicBezTo>
                  <a:lnTo>
                    <a:pt x="86367" y="12223"/>
                  </a:lnTo>
                  <a:cubicBezTo>
                    <a:pt x="89490" y="16360"/>
                    <a:pt x="90152" y="21858"/>
                    <a:pt x="88094" y="26615"/>
                  </a:cubicBezTo>
                  <a:cubicBezTo>
                    <a:pt x="86223" y="30120"/>
                    <a:pt x="87554" y="34480"/>
                    <a:pt x="91059" y="36351"/>
                  </a:cubicBezTo>
                  <a:cubicBezTo>
                    <a:pt x="92160" y="36934"/>
                    <a:pt x="93398" y="37229"/>
                    <a:pt x="94642" y="37193"/>
                  </a:cubicBezTo>
                  <a:lnTo>
                    <a:pt x="117886" y="37193"/>
                  </a:lnTo>
                  <a:lnTo>
                    <a:pt x="117886" y="60365"/>
                  </a:lnTo>
                  <a:cubicBezTo>
                    <a:pt x="117886" y="64337"/>
                    <a:pt x="121110" y="67562"/>
                    <a:pt x="125082" y="67562"/>
                  </a:cubicBezTo>
                  <a:cubicBezTo>
                    <a:pt x="126234" y="67569"/>
                    <a:pt x="127371" y="67295"/>
                    <a:pt x="128393" y="66770"/>
                  </a:cubicBezTo>
                  <a:cubicBezTo>
                    <a:pt x="133121" y="64596"/>
                    <a:pt x="138669" y="65230"/>
                    <a:pt x="142785" y="68425"/>
                  </a:cubicBezTo>
                  <a:lnTo>
                    <a:pt x="143433" y="69073"/>
                  </a:lnTo>
                  <a:cubicBezTo>
                    <a:pt x="146642" y="73181"/>
                    <a:pt x="147283" y="78737"/>
                    <a:pt x="145088" y="83465"/>
                  </a:cubicBezTo>
                  <a:cubicBezTo>
                    <a:pt x="142944" y="87646"/>
                    <a:pt x="138633" y="90258"/>
                    <a:pt x="133934" y="90229"/>
                  </a:cubicBezTo>
                  <a:cubicBezTo>
                    <a:pt x="132012" y="90237"/>
                    <a:pt x="130113" y="89791"/>
                    <a:pt x="128393" y="88934"/>
                  </a:cubicBezTo>
                  <a:cubicBezTo>
                    <a:pt x="125594" y="87552"/>
                    <a:pt x="122219" y="88135"/>
                    <a:pt x="120045" y="90374"/>
                  </a:cubicBezTo>
                  <a:cubicBezTo>
                    <a:pt x="118656" y="91741"/>
                    <a:pt x="117872" y="93604"/>
                    <a:pt x="117886" y="95555"/>
                  </a:cubicBezTo>
                  <a:lnTo>
                    <a:pt x="117886" y="116712"/>
                  </a:lnTo>
                  <a:cubicBezTo>
                    <a:pt x="117426" y="117093"/>
                    <a:pt x="117016" y="117525"/>
                    <a:pt x="116663" y="118007"/>
                  </a:cubicBezTo>
                  <a:lnTo>
                    <a:pt x="116663" y="118007"/>
                  </a:lnTo>
                  <a:lnTo>
                    <a:pt x="116231" y="118727"/>
                  </a:lnTo>
                  <a:lnTo>
                    <a:pt x="93995" y="118727"/>
                  </a:lnTo>
                  <a:cubicBezTo>
                    <a:pt x="92987" y="118755"/>
                    <a:pt x="92052" y="118230"/>
                    <a:pt x="91548" y="117359"/>
                  </a:cubicBezTo>
                  <a:cubicBezTo>
                    <a:pt x="91001" y="116474"/>
                    <a:pt x="91001" y="115366"/>
                    <a:pt x="91548" y="114481"/>
                  </a:cubicBezTo>
                  <a:cubicBezTo>
                    <a:pt x="95412" y="107990"/>
                    <a:pt x="94895" y="99786"/>
                    <a:pt x="90253" y="93828"/>
                  </a:cubicBezTo>
                  <a:cubicBezTo>
                    <a:pt x="89742" y="93166"/>
                    <a:pt x="89137" y="92583"/>
                    <a:pt x="88454" y="92101"/>
                  </a:cubicBezTo>
                  <a:cubicBezTo>
                    <a:pt x="85136" y="89711"/>
                    <a:pt x="81171" y="88409"/>
                    <a:pt x="77084" y="88358"/>
                  </a:cubicBezTo>
                  <a:cubicBezTo>
                    <a:pt x="67664" y="88358"/>
                    <a:pt x="60029" y="95994"/>
                    <a:pt x="60029" y="105413"/>
                  </a:cubicBezTo>
                  <a:cubicBezTo>
                    <a:pt x="60029" y="105435"/>
                    <a:pt x="60029" y="105464"/>
                    <a:pt x="60029" y="105485"/>
                  </a:cubicBezTo>
                  <a:cubicBezTo>
                    <a:pt x="60086" y="108702"/>
                    <a:pt x="61029" y="111840"/>
                    <a:pt x="62763" y="114553"/>
                  </a:cubicBezTo>
                  <a:cubicBezTo>
                    <a:pt x="63260" y="115474"/>
                    <a:pt x="63260" y="116582"/>
                    <a:pt x="62763" y="117503"/>
                  </a:cubicBezTo>
                  <a:cubicBezTo>
                    <a:pt x="62259" y="118381"/>
                    <a:pt x="61331" y="118928"/>
                    <a:pt x="60316" y="118942"/>
                  </a:cubicBezTo>
                  <a:lnTo>
                    <a:pt x="35777" y="118942"/>
                  </a:lnTo>
                  <a:lnTo>
                    <a:pt x="35777" y="99081"/>
                  </a:lnTo>
                  <a:cubicBezTo>
                    <a:pt x="38253" y="100196"/>
                    <a:pt x="40908" y="100851"/>
                    <a:pt x="43621" y="101024"/>
                  </a:cubicBezTo>
                  <a:close/>
                  <a:moveTo>
                    <a:pt x="21169" y="177807"/>
                  </a:moveTo>
                  <a:cubicBezTo>
                    <a:pt x="16528" y="177786"/>
                    <a:pt x="12260" y="175253"/>
                    <a:pt x="10015" y="171187"/>
                  </a:cubicBezTo>
                  <a:cubicBezTo>
                    <a:pt x="7798" y="166481"/>
                    <a:pt x="8381" y="160932"/>
                    <a:pt x="11526" y="156795"/>
                  </a:cubicBezTo>
                  <a:lnTo>
                    <a:pt x="12102" y="156147"/>
                  </a:lnTo>
                  <a:cubicBezTo>
                    <a:pt x="16239" y="153024"/>
                    <a:pt x="21738" y="152362"/>
                    <a:pt x="26494" y="154420"/>
                  </a:cubicBezTo>
                  <a:cubicBezTo>
                    <a:pt x="29999" y="156291"/>
                    <a:pt x="34360" y="154959"/>
                    <a:pt x="36231" y="151455"/>
                  </a:cubicBezTo>
                  <a:cubicBezTo>
                    <a:pt x="36814" y="150354"/>
                    <a:pt x="37109" y="149116"/>
                    <a:pt x="37073" y="147871"/>
                  </a:cubicBezTo>
                  <a:lnTo>
                    <a:pt x="37073" y="128945"/>
                  </a:lnTo>
                  <a:lnTo>
                    <a:pt x="61180" y="128945"/>
                  </a:lnTo>
                  <a:cubicBezTo>
                    <a:pt x="65476" y="128895"/>
                    <a:pt x="69413" y="126527"/>
                    <a:pt x="71471" y="122757"/>
                  </a:cubicBezTo>
                  <a:cubicBezTo>
                    <a:pt x="73529" y="118921"/>
                    <a:pt x="73363" y="114272"/>
                    <a:pt x="71039" y="110595"/>
                  </a:cubicBezTo>
                  <a:cubicBezTo>
                    <a:pt x="70168" y="109350"/>
                    <a:pt x="69715" y="107867"/>
                    <a:pt x="69744" y="106349"/>
                  </a:cubicBezTo>
                  <a:cubicBezTo>
                    <a:pt x="69751" y="104226"/>
                    <a:pt x="70571" y="102190"/>
                    <a:pt x="72046" y="100664"/>
                  </a:cubicBezTo>
                  <a:cubicBezTo>
                    <a:pt x="75328" y="97728"/>
                    <a:pt x="80250" y="97577"/>
                    <a:pt x="83704" y="100304"/>
                  </a:cubicBezTo>
                  <a:cubicBezTo>
                    <a:pt x="86036" y="103226"/>
                    <a:pt x="86345" y="107277"/>
                    <a:pt x="84496" y="110523"/>
                  </a:cubicBezTo>
                  <a:cubicBezTo>
                    <a:pt x="82193" y="114215"/>
                    <a:pt x="82057" y="118863"/>
                    <a:pt x="84136" y="122685"/>
                  </a:cubicBezTo>
                  <a:cubicBezTo>
                    <a:pt x="86230" y="126434"/>
                    <a:pt x="90202" y="128751"/>
                    <a:pt x="94498" y="128730"/>
                  </a:cubicBezTo>
                  <a:lnTo>
                    <a:pt x="116087" y="128730"/>
                  </a:lnTo>
                  <a:lnTo>
                    <a:pt x="116087" y="145568"/>
                  </a:lnTo>
                  <a:cubicBezTo>
                    <a:pt x="108762" y="143107"/>
                    <a:pt x="100687" y="144395"/>
                    <a:pt x="94498" y="149022"/>
                  </a:cubicBezTo>
                  <a:cubicBezTo>
                    <a:pt x="93383" y="149836"/>
                    <a:pt x="92412" y="150836"/>
                    <a:pt x="91620" y="151973"/>
                  </a:cubicBezTo>
                  <a:cubicBezTo>
                    <a:pt x="86468" y="158961"/>
                    <a:pt x="85690" y="168258"/>
                    <a:pt x="89605" y="176008"/>
                  </a:cubicBezTo>
                  <a:cubicBezTo>
                    <a:pt x="93369" y="183075"/>
                    <a:pt x="100738" y="187479"/>
                    <a:pt x="108747" y="187451"/>
                  </a:cubicBezTo>
                  <a:cubicBezTo>
                    <a:pt x="111201" y="187429"/>
                    <a:pt x="113634" y="186990"/>
                    <a:pt x="115943" y="186155"/>
                  </a:cubicBezTo>
                  <a:lnTo>
                    <a:pt x="115943" y="205585"/>
                  </a:lnTo>
                  <a:lnTo>
                    <a:pt x="115440" y="206233"/>
                  </a:lnTo>
                  <a:lnTo>
                    <a:pt x="37289" y="206664"/>
                  </a:lnTo>
                  <a:lnTo>
                    <a:pt x="37289" y="183421"/>
                  </a:lnTo>
                  <a:cubicBezTo>
                    <a:pt x="37296" y="180837"/>
                    <a:pt x="35928" y="178448"/>
                    <a:pt x="33691" y="177160"/>
                  </a:cubicBezTo>
                  <a:cubicBezTo>
                    <a:pt x="31467" y="175872"/>
                    <a:pt x="28718" y="175872"/>
                    <a:pt x="26494" y="177160"/>
                  </a:cubicBezTo>
                  <a:cubicBezTo>
                    <a:pt x="24796" y="177815"/>
                    <a:pt x="22982" y="178081"/>
                    <a:pt x="21169" y="177951"/>
                  </a:cubicBezTo>
                  <a:close/>
                </a:path>
              </a:pathLst>
            </a:custGeom>
            <a:grpFill/>
            <a:ln w="7189" cap="flat">
              <a:noFill/>
              <a:prstDash val="solid"/>
              <a:miter/>
            </a:ln>
          </p:spPr>
          <p:txBody>
            <a:bodyPr rtlCol="0" anchor="ctr">
              <a:spAutoFit/>
            </a:bodyPr>
            <a:lstStyle/>
            <a:p>
              <a:endParaRPr lang="zh-CN" altLang="en-US"/>
            </a:p>
          </p:txBody>
        </p:sp>
      </p:grpSp>
      <p:grpSp>
        <p:nvGrpSpPr>
          <p:cNvPr id="6" name="组合 5"/>
          <p:cNvGrpSpPr/>
          <p:nvPr/>
        </p:nvGrpSpPr>
        <p:grpSpPr>
          <a:xfrm>
            <a:off x="3652244" y="817752"/>
            <a:ext cx="4896000" cy="5825201"/>
            <a:chOff x="3652244" y="817752"/>
            <a:chExt cx="4896000" cy="5825201"/>
          </a:xfrm>
        </p:grpSpPr>
        <p:sp>
          <p:nvSpPr>
            <p:cNvPr id="31" name="椭圆 30"/>
            <p:cNvSpPr/>
            <p:nvPr/>
          </p:nvSpPr>
          <p:spPr>
            <a:xfrm rot="5400000">
              <a:off x="3652244" y="1282353"/>
              <a:ext cx="4896000" cy="4896000"/>
            </a:xfrm>
            <a:prstGeom prst="ellipse">
              <a:avLst/>
            </a:prstGeom>
            <a:gradFill>
              <a:gsLst>
                <a:gs pos="100000">
                  <a:schemeClr val="accent1">
                    <a:alpha val="8000"/>
                  </a:schemeClr>
                </a:gs>
                <a:gs pos="0">
                  <a:schemeClr val="accent1">
                    <a:alpha val="8000"/>
                  </a:schemeClr>
                </a:gs>
                <a:gs pos="50000">
                  <a:schemeClr val="accent1">
                    <a:alpha val="0"/>
                  </a:schemeClr>
                </a:gs>
              </a:gsLst>
              <a:lin ang="0" scaled="1"/>
            </a:gradFill>
            <a:ln w="12700">
              <a:gradFill flip="none" rotWithShape="1">
                <a:gsLst>
                  <a:gs pos="81000">
                    <a:schemeClr val="accent1">
                      <a:alpha val="0"/>
                    </a:schemeClr>
                  </a:gs>
                  <a:gs pos="35000">
                    <a:schemeClr val="accent1">
                      <a:alpha val="0"/>
                    </a:schemeClr>
                  </a:gs>
                  <a:gs pos="0">
                    <a:schemeClr val="accent1"/>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a:latin typeface="+mj-ea"/>
                <a:ea typeface="+mj-ea"/>
              </a:endParaRPr>
            </a:p>
          </p:txBody>
        </p:sp>
        <p:sp>
          <p:nvSpPr>
            <p:cNvPr id="32" name="弧形 31"/>
            <p:cNvSpPr/>
            <p:nvPr/>
          </p:nvSpPr>
          <p:spPr>
            <a:xfrm rot="10800000">
              <a:off x="4719527" y="2339651"/>
              <a:ext cx="2752946" cy="2752942"/>
            </a:xfrm>
            <a:prstGeom prst="arc">
              <a:avLst>
                <a:gd name="adj1" fmla="val 10214044"/>
                <a:gd name="adj2" fmla="val 310579"/>
              </a:avLst>
            </a:prstGeom>
            <a:ln w="317500">
              <a:gradFill flip="none" rotWithShape="1">
                <a:gsLst>
                  <a:gs pos="22000">
                    <a:schemeClr val="accent2"/>
                  </a:gs>
                  <a:gs pos="100000">
                    <a:schemeClr val="accent2">
                      <a:alpha val="0"/>
                    </a:scheme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latin typeface="+mj-ea"/>
                <a:ea typeface="+mj-ea"/>
              </a:endParaRPr>
            </a:p>
          </p:txBody>
        </p:sp>
        <p:sp>
          <p:nvSpPr>
            <p:cNvPr id="33" name="椭圆 32"/>
            <p:cNvSpPr/>
            <p:nvPr/>
          </p:nvSpPr>
          <p:spPr>
            <a:xfrm rot="21351808">
              <a:off x="4876800" y="2488557"/>
              <a:ext cx="2443776" cy="2443776"/>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4" name="弧形 33"/>
            <p:cNvSpPr/>
            <p:nvPr/>
          </p:nvSpPr>
          <p:spPr>
            <a:xfrm>
              <a:off x="4713039" y="2343150"/>
              <a:ext cx="2752946" cy="2752942"/>
            </a:xfrm>
            <a:prstGeom prst="arc">
              <a:avLst>
                <a:gd name="adj1" fmla="val 10214044"/>
                <a:gd name="adj2" fmla="val 21390156"/>
              </a:avLst>
            </a:prstGeom>
            <a:ln w="317500" cap="rnd">
              <a:gradFill flip="none" rotWithShape="1">
                <a:gsLst>
                  <a:gs pos="23000">
                    <a:schemeClr val="accent1"/>
                  </a:gs>
                  <a:gs pos="100000">
                    <a:schemeClr val="accent1">
                      <a:alpha val="0"/>
                    </a:schemeClr>
                  </a:gs>
                </a:gsLst>
                <a:lin ang="0" scaled="1"/>
                <a:tileRect/>
              </a:gradFill>
              <a:head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a:latin typeface="+mj-ea"/>
                <a:ea typeface="+mj-ea"/>
              </a:endParaRPr>
            </a:p>
          </p:txBody>
        </p:sp>
        <p:sp>
          <p:nvSpPr>
            <p:cNvPr id="45" name="弧形 44"/>
            <p:cNvSpPr/>
            <p:nvPr/>
          </p:nvSpPr>
          <p:spPr>
            <a:xfrm>
              <a:off x="4875167" y="2506021"/>
              <a:ext cx="2441666" cy="2441666"/>
            </a:xfrm>
            <a:prstGeom prst="arc">
              <a:avLst>
                <a:gd name="adj1" fmla="val 11986937"/>
                <a:gd name="adj2" fmla="val 0"/>
              </a:avLst>
            </a:pr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6" name="弧形 45"/>
            <p:cNvSpPr/>
            <p:nvPr/>
          </p:nvSpPr>
          <p:spPr>
            <a:xfrm>
              <a:off x="4875167" y="2506021"/>
              <a:ext cx="2441666" cy="2441666"/>
            </a:xfrm>
            <a:prstGeom prst="arc">
              <a:avLst>
                <a:gd name="adj1" fmla="val 263606"/>
                <a:gd name="adj2" fmla="val 10822516"/>
              </a:avLst>
            </a:prstGeom>
            <a:no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59" name="图片 58" descr="图片包含 监控, 室内, 黑暗, 灯光&#10;&#10;描述已自动生成"/>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4477120" y="3182260"/>
              <a:ext cx="3256710" cy="3460693"/>
            </a:xfrm>
            <a:prstGeom prst="rect">
              <a:avLst/>
            </a:prstGeom>
          </p:spPr>
        </p:pic>
        <p:pic>
          <p:nvPicPr>
            <p:cNvPr id="60" name="图片 59" descr="图片包含 监控, 室内, 黑暗, 灯光&#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4477120" y="817752"/>
              <a:ext cx="3256710" cy="3460693"/>
            </a:xfrm>
            <a:prstGeom prst="rect">
              <a:avLst/>
            </a:prstGeom>
          </p:spPr>
        </p:pic>
      </p:grpSp>
      <p:sp>
        <p:nvSpPr>
          <p:cNvPr id="35" name="文本框 34"/>
          <p:cNvSpPr txBox="1"/>
          <p:nvPr/>
        </p:nvSpPr>
        <p:spPr>
          <a:xfrm>
            <a:off x="5377855" y="3877061"/>
            <a:ext cx="1436291"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r>
              <a:rPr lang="zh-CN" altLang="en-US" dirty="0"/>
              <a:t>核心意义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1069840" y="522871"/>
            <a:ext cx="5026160" cy="542925"/>
          </a:xfrm>
        </p:spPr>
        <p:txBody>
          <a:bodyPr>
            <a:spAutoFit/>
          </a:bodyPr>
          <a:lstStyle/>
          <a:p>
            <a:r>
              <a:rPr lang="en-US" altLang="zh-CN" dirty="0"/>
              <a:t>1.3 </a:t>
            </a:r>
            <a:r>
              <a:rPr lang="zh-CN" altLang="en-US" dirty="0"/>
              <a:t>相关开源组织</a:t>
            </a:r>
          </a:p>
        </p:txBody>
      </p:sp>
      <p:sp>
        <p:nvSpPr>
          <p:cNvPr id="58" name="文本框 57"/>
          <p:cNvSpPr txBox="1"/>
          <p:nvPr/>
        </p:nvSpPr>
        <p:spPr>
          <a:xfrm>
            <a:off x="3989353" y="3482054"/>
            <a:ext cx="65"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defRPr kumimoji="0" sz="3600" b="0" i="0" u="none" strike="noStrike" cap="none" spc="0" normalizeH="0" baseline="0">
                <a:ln>
                  <a:noFill/>
                </a:ln>
                <a:gradFill flip="none" rotWithShape="1">
                  <a:gsLst>
                    <a:gs pos="0">
                      <a:prstClr val="white"/>
                    </a:gs>
                    <a:gs pos="99000">
                      <a:schemeClr val="accent1">
                        <a:lumMod val="60000"/>
                        <a:lumOff val="40000"/>
                      </a:schemeClr>
                    </a:gs>
                  </a:gsLst>
                  <a:lin ang="13500000" scaled="1"/>
                  <a:tileRect/>
                </a:gradFill>
                <a:effectLst/>
                <a:uLnTx/>
                <a:uFillTx/>
                <a:latin typeface="OPPOSans H"/>
                <a:ea typeface="OPPOSans H"/>
                <a:cs typeface="阿里巴巴普惠体 Medium" panose="00020600040101010101" pitchFamily="18" charset="-122"/>
              </a:defRPr>
            </a:lvl1pPr>
          </a:lstStyle>
          <a:p>
            <a:endParaRPr lang="zh-CN" altLang="en-US" sz="2800" dirty="0">
              <a:gradFill flip="none" rotWithShape="1">
                <a:gsLst>
                  <a:gs pos="0">
                    <a:prstClr val="white"/>
                  </a:gs>
                  <a:gs pos="99000">
                    <a:schemeClr val="accent2">
                      <a:lumMod val="60000"/>
                      <a:lumOff val="40000"/>
                    </a:schemeClr>
                  </a:gs>
                </a:gsLst>
                <a:lin ang="2700000" scaled="1"/>
                <a:tileRect/>
              </a:gradFill>
              <a:latin typeface="+mj-ea"/>
              <a:ea typeface="+mj-ea"/>
            </a:endParaRPr>
          </a:p>
        </p:txBody>
      </p:sp>
      <p:sp>
        <p:nvSpPr>
          <p:cNvPr id="7" name="文本框 6"/>
          <p:cNvSpPr txBox="1"/>
          <p:nvPr/>
        </p:nvSpPr>
        <p:spPr>
          <a:xfrm>
            <a:off x="324474" y="2514068"/>
            <a:ext cx="3789179" cy="646331"/>
          </a:xfrm>
          <a:prstGeom prst="rect">
            <a:avLst/>
          </a:prstGeom>
          <a:noFill/>
        </p:spPr>
        <p:txBody>
          <a:bodyPr wrap="square">
            <a:spAutoFit/>
          </a:bodyPr>
          <a:lstStyle/>
          <a:p>
            <a:pPr algn="ctr"/>
            <a:r>
              <a:rPr lang="en-US" altLang="zh-CN" b="1" dirty="0">
                <a:solidFill>
                  <a:schemeClr val="bg1"/>
                </a:solidFill>
              </a:rPr>
              <a:t>Apache Software Foundation</a:t>
            </a:r>
            <a:r>
              <a:rPr lang="zh-CN" altLang="en-US" b="1" dirty="0">
                <a:solidFill>
                  <a:schemeClr val="bg1"/>
                </a:solidFill>
              </a:rPr>
              <a:t>（</a:t>
            </a:r>
            <a:r>
              <a:rPr lang="en-US" altLang="zh-CN" b="1" dirty="0">
                <a:solidFill>
                  <a:schemeClr val="bg1"/>
                </a:solidFill>
              </a:rPr>
              <a:t>ASF</a:t>
            </a:r>
            <a:r>
              <a:rPr lang="zh-CN" altLang="en-US" b="1" dirty="0">
                <a:solidFill>
                  <a:schemeClr val="bg1"/>
                </a:solidFill>
              </a:rPr>
              <a:t>）</a:t>
            </a:r>
          </a:p>
        </p:txBody>
      </p:sp>
      <p:sp>
        <p:nvSpPr>
          <p:cNvPr id="11" name="文本框 10"/>
          <p:cNvSpPr txBox="1"/>
          <p:nvPr/>
        </p:nvSpPr>
        <p:spPr>
          <a:xfrm>
            <a:off x="417616" y="3191146"/>
            <a:ext cx="3798214" cy="2951898"/>
          </a:xfrm>
          <a:prstGeom prst="rect">
            <a:avLst/>
          </a:prstGeom>
          <a:noFill/>
        </p:spPr>
        <p:txBody>
          <a:bodyPr wrap="square">
            <a:spAutoFit/>
          </a:bodyPr>
          <a:lstStyle/>
          <a:p>
            <a:pPr>
              <a:lnSpc>
                <a:spcPct val="150000"/>
              </a:lnSpc>
            </a:pPr>
            <a:r>
              <a:rPr lang="en-US" altLang="zh-CN" dirty="0">
                <a:solidFill>
                  <a:schemeClr val="bg1"/>
                </a:solidFill>
              </a:rPr>
              <a:t>Apache </a:t>
            </a:r>
            <a:r>
              <a:rPr lang="zh-CN" altLang="en-US" dirty="0">
                <a:solidFill>
                  <a:schemeClr val="bg1"/>
                </a:solidFill>
              </a:rPr>
              <a:t>是全球最知名的开源基金会之一，维护了 </a:t>
            </a:r>
            <a:r>
              <a:rPr lang="en-US" altLang="zh-CN" dirty="0">
                <a:solidFill>
                  <a:schemeClr val="bg1"/>
                </a:solidFill>
              </a:rPr>
              <a:t>300 </a:t>
            </a:r>
            <a:r>
              <a:rPr lang="zh-CN" altLang="en-US" dirty="0">
                <a:solidFill>
                  <a:schemeClr val="bg1"/>
                </a:solidFill>
              </a:rPr>
              <a:t>多个开源项目和社区，包括著名的 </a:t>
            </a:r>
            <a:r>
              <a:rPr lang="en-US" altLang="zh-CN" dirty="0">
                <a:solidFill>
                  <a:schemeClr val="bg1"/>
                </a:solidFill>
              </a:rPr>
              <a:t>Apache HTTP Server</a:t>
            </a:r>
            <a:r>
              <a:rPr lang="zh-CN" altLang="en-US" dirty="0">
                <a:solidFill>
                  <a:schemeClr val="bg1"/>
                </a:solidFill>
              </a:rPr>
              <a:t>、</a:t>
            </a:r>
            <a:r>
              <a:rPr lang="en-US" altLang="zh-CN" dirty="0">
                <a:solidFill>
                  <a:schemeClr val="bg1"/>
                </a:solidFill>
              </a:rPr>
              <a:t>Hadoop </a:t>
            </a:r>
            <a:r>
              <a:rPr lang="zh-CN" altLang="en-US" dirty="0">
                <a:solidFill>
                  <a:schemeClr val="bg1"/>
                </a:solidFill>
              </a:rPr>
              <a:t>和 </a:t>
            </a:r>
            <a:r>
              <a:rPr lang="en-US" altLang="zh-CN" dirty="0">
                <a:solidFill>
                  <a:schemeClr val="bg1"/>
                </a:solidFill>
              </a:rPr>
              <a:t>Spark</a:t>
            </a:r>
            <a:r>
              <a:rPr lang="zh-CN" altLang="en-US" dirty="0">
                <a:solidFill>
                  <a:schemeClr val="bg1"/>
                </a:solidFill>
              </a:rPr>
              <a:t>。</a:t>
            </a:r>
            <a:r>
              <a:rPr lang="en-US" altLang="zh-CN" dirty="0">
                <a:solidFill>
                  <a:schemeClr val="bg1"/>
                </a:solidFill>
              </a:rPr>
              <a:t>ASF </a:t>
            </a:r>
            <a:r>
              <a:rPr lang="zh-CN" altLang="en-US" dirty="0">
                <a:solidFill>
                  <a:schemeClr val="bg1"/>
                </a:solidFill>
              </a:rPr>
              <a:t>以其成熟的治理模式和广泛的项目覆盖范围，为全球开源发展树立了标杆。</a:t>
            </a:r>
          </a:p>
        </p:txBody>
      </p:sp>
      <p:sp>
        <p:nvSpPr>
          <p:cNvPr id="15" name="文本框 14"/>
          <p:cNvSpPr txBox="1"/>
          <p:nvPr/>
        </p:nvSpPr>
        <p:spPr>
          <a:xfrm>
            <a:off x="9836014" y="2514068"/>
            <a:ext cx="1085786" cy="369332"/>
          </a:xfrm>
          <a:prstGeom prst="rect">
            <a:avLst/>
          </a:prstGeom>
          <a:noFill/>
        </p:spPr>
        <p:txBody>
          <a:bodyPr wrap="square">
            <a:spAutoFit/>
          </a:bodyPr>
          <a:lstStyle/>
          <a:p>
            <a:r>
              <a:rPr lang="en-US" altLang="zh-CN" b="1" dirty="0">
                <a:solidFill>
                  <a:schemeClr val="bg1"/>
                </a:solidFill>
                <a:effectLst/>
                <a:latin typeface="微软雅黑" panose="020B0503020204020204" charset="-122"/>
                <a:ea typeface="微软雅黑" panose="020B0503020204020204" charset="-122"/>
                <a:cs typeface="Times New Roman" panose="02020603050405020304" pitchFamily="18" charset="0"/>
              </a:rPr>
              <a:t>X-lab</a:t>
            </a:r>
            <a:endParaRPr lang="zh-CN" altLang="en-US" b="1" dirty="0">
              <a:solidFill>
                <a:schemeClr val="bg1"/>
              </a:solidFill>
              <a:latin typeface="微软雅黑" panose="020B0503020204020204" charset="-122"/>
              <a:ea typeface="微软雅黑" panose="020B0503020204020204" charset="-122"/>
            </a:endParaRPr>
          </a:p>
        </p:txBody>
      </p:sp>
      <p:sp>
        <p:nvSpPr>
          <p:cNvPr id="21" name="文本框 20"/>
          <p:cNvSpPr txBox="1"/>
          <p:nvPr/>
        </p:nvSpPr>
        <p:spPr>
          <a:xfrm>
            <a:off x="4577940" y="3087702"/>
            <a:ext cx="3568535" cy="2951898"/>
          </a:xfrm>
          <a:prstGeom prst="rect">
            <a:avLst/>
          </a:prstGeom>
          <a:noFill/>
        </p:spPr>
        <p:txBody>
          <a:bodyPr wrap="square">
            <a:spAutoFit/>
          </a:bodyPr>
          <a:lstStyle/>
          <a:p>
            <a:pPr>
              <a:lnSpc>
                <a:spcPct val="150000"/>
              </a:lnSpc>
            </a:pPr>
            <a:r>
              <a:rPr lang="en-US" altLang="zh-CN" dirty="0">
                <a:solidFill>
                  <a:schemeClr val="bg1"/>
                </a:solidFill>
              </a:rPr>
              <a:t>Linux </a:t>
            </a:r>
            <a:r>
              <a:rPr lang="zh-CN" altLang="en-US" dirty="0">
                <a:solidFill>
                  <a:schemeClr val="bg1"/>
                </a:solidFill>
              </a:rPr>
              <a:t>基金会支持了 </a:t>
            </a:r>
            <a:r>
              <a:rPr lang="en-US" altLang="zh-CN" dirty="0">
                <a:solidFill>
                  <a:schemeClr val="bg1"/>
                </a:solidFill>
              </a:rPr>
              <a:t>Linux </a:t>
            </a:r>
            <a:r>
              <a:rPr lang="zh-CN" altLang="en-US" dirty="0">
                <a:solidFill>
                  <a:schemeClr val="bg1"/>
                </a:solidFill>
              </a:rPr>
              <a:t>内核的开发，并推动了众多与云计算、容器、网络和物联网相关的开源项目，如 </a:t>
            </a:r>
            <a:r>
              <a:rPr lang="en-US" altLang="zh-CN" dirty="0">
                <a:solidFill>
                  <a:schemeClr val="bg1"/>
                </a:solidFill>
              </a:rPr>
              <a:t>Kubernetes </a:t>
            </a:r>
            <a:r>
              <a:rPr lang="zh-CN" altLang="en-US" dirty="0">
                <a:solidFill>
                  <a:schemeClr val="bg1"/>
                </a:solidFill>
              </a:rPr>
              <a:t>和 </a:t>
            </a:r>
            <a:r>
              <a:rPr lang="en-US" altLang="zh-CN" dirty="0">
                <a:solidFill>
                  <a:schemeClr val="bg1"/>
                </a:solidFill>
              </a:rPr>
              <a:t>Hyperledger</a:t>
            </a:r>
            <a:r>
              <a:rPr lang="zh-CN" altLang="en-US" dirty="0">
                <a:solidFill>
                  <a:schemeClr val="bg1"/>
                </a:solidFill>
              </a:rPr>
              <a:t>。该组织为技术标准化和开源商业化提供了重要支持。</a:t>
            </a:r>
          </a:p>
        </p:txBody>
      </p:sp>
      <p:sp>
        <p:nvSpPr>
          <p:cNvPr id="25" name="文本框 24"/>
          <p:cNvSpPr txBox="1"/>
          <p:nvPr/>
        </p:nvSpPr>
        <p:spPr>
          <a:xfrm>
            <a:off x="8713738" y="3087701"/>
            <a:ext cx="3330337" cy="2536400"/>
          </a:xfrm>
          <a:prstGeom prst="rect">
            <a:avLst/>
          </a:prstGeom>
          <a:noFill/>
        </p:spPr>
        <p:txBody>
          <a:bodyPr wrap="square">
            <a:spAutoFit/>
          </a:bodyPr>
          <a:lstStyle/>
          <a:p>
            <a:pPr>
              <a:lnSpc>
                <a:spcPct val="150000"/>
              </a:lnSpc>
            </a:pPr>
            <a:r>
              <a:rPr lang="en-US" altLang="zh-CN" dirty="0">
                <a:solidFill>
                  <a:schemeClr val="bg1"/>
                </a:solidFill>
              </a:rPr>
              <a:t> X-lab </a:t>
            </a:r>
            <a:r>
              <a:rPr lang="zh-CN" altLang="en-US" dirty="0">
                <a:solidFill>
                  <a:schemeClr val="bg1"/>
                </a:solidFill>
              </a:rPr>
              <a:t>是一个专注于开源生态的研究机构，开发了 </a:t>
            </a:r>
            <a:r>
              <a:rPr lang="en-US" altLang="zh-CN" dirty="0">
                <a:solidFill>
                  <a:schemeClr val="bg1"/>
                </a:solidFill>
              </a:rPr>
              <a:t>Open Digger </a:t>
            </a:r>
            <a:r>
              <a:rPr lang="zh-CN" altLang="en-US" dirty="0">
                <a:solidFill>
                  <a:schemeClr val="bg1"/>
                </a:solidFill>
              </a:rPr>
              <a:t>平台，致力于开源社区数据分析与指标生产。它通过促进开源数据的研究和可视化，支持开源技术的发展和应用。</a:t>
            </a:r>
          </a:p>
        </p:txBody>
      </p:sp>
      <p:sp>
        <p:nvSpPr>
          <p:cNvPr id="10" name="文本框 9"/>
          <p:cNvSpPr txBox="1"/>
          <p:nvPr/>
        </p:nvSpPr>
        <p:spPr>
          <a:xfrm>
            <a:off x="5103305" y="2451342"/>
            <a:ext cx="2517804" cy="369332"/>
          </a:xfrm>
          <a:prstGeom prst="rect">
            <a:avLst/>
          </a:prstGeom>
          <a:noFill/>
        </p:spPr>
        <p:txBody>
          <a:bodyPr wrap="square">
            <a:spAutoFit/>
          </a:bodyPr>
          <a:lstStyle/>
          <a:p>
            <a:r>
              <a:rPr lang="en-US" altLang="zh-CN" b="1" dirty="0">
                <a:solidFill>
                  <a:schemeClr val="bg1"/>
                </a:solidFill>
              </a:rPr>
              <a:t>Linux Foundation</a:t>
            </a:r>
            <a:endParaRPr lang="zh-CN" altLang="en-US" b="1" dirty="0">
              <a:solidFill>
                <a:schemeClr val="bg1"/>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8239" y="1070827"/>
            <a:ext cx="2167211" cy="134160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678" y="1125292"/>
            <a:ext cx="3277057" cy="1209844"/>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rcRect l="5955" t="3763" r="5555" b="4739"/>
          <a:stretch>
            <a:fillRect/>
          </a:stretch>
        </p:blipFill>
        <p:spPr>
          <a:xfrm>
            <a:off x="8908492" y="1183452"/>
            <a:ext cx="2518696" cy="1228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5968" y="1440572"/>
            <a:ext cx="11108184" cy="1983258"/>
            <a:chOff x="525755" y="1445742"/>
            <a:chExt cx="11108184" cy="1983258"/>
          </a:xfrm>
        </p:grpSpPr>
        <p:sp>
          <p:nvSpPr>
            <p:cNvPr id="127" name="椭圆 126"/>
            <p:cNvSpPr/>
            <p:nvPr/>
          </p:nvSpPr>
          <p:spPr>
            <a:xfrm>
              <a:off x="724004" y="1753662"/>
              <a:ext cx="1477089" cy="147708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128" name="组合 127"/>
            <p:cNvGrpSpPr/>
            <p:nvPr/>
          </p:nvGrpSpPr>
          <p:grpSpPr>
            <a:xfrm>
              <a:off x="563854" y="1593512"/>
              <a:ext cx="1798401" cy="1798401"/>
              <a:chOff x="2011" y="2735"/>
              <a:chExt cx="5334" cy="5334"/>
            </a:xfrm>
          </p:grpSpPr>
          <p:sp>
            <p:nvSpPr>
              <p:cNvPr id="129" name="弧形 128"/>
              <p:cNvSpPr>
                <a:spLocks noChangeAspect="1"/>
              </p:cNvSpPr>
              <p:nvPr/>
            </p:nvSpPr>
            <p:spPr>
              <a:xfrm>
                <a:off x="2011" y="2735"/>
                <a:ext cx="5334" cy="5334"/>
              </a:xfrm>
              <a:prstGeom prst="arc">
                <a:avLst>
                  <a:gd name="adj1" fmla="val 20908994"/>
                  <a:gd name="adj2" fmla="val 5653250"/>
                </a:avLst>
              </a:prstGeom>
              <a:ln w="38100">
                <a:solidFill>
                  <a:srgbClr val="1B6EE6"/>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30" name="弧形 129"/>
              <p:cNvSpPr>
                <a:spLocks noChangeAspect="1"/>
              </p:cNvSpPr>
              <p:nvPr/>
            </p:nvSpPr>
            <p:spPr>
              <a:xfrm>
                <a:off x="2011" y="2735"/>
                <a:ext cx="5334" cy="5334"/>
              </a:xfrm>
              <a:prstGeom prst="arc">
                <a:avLst>
                  <a:gd name="adj1" fmla="val 9162316"/>
                  <a:gd name="adj2" fmla="val 12896104"/>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31" name="弧形 130"/>
              <p:cNvSpPr>
                <a:spLocks noChangeAspect="1"/>
              </p:cNvSpPr>
              <p:nvPr/>
            </p:nvSpPr>
            <p:spPr>
              <a:xfrm>
                <a:off x="2011" y="2735"/>
                <a:ext cx="5334" cy="5334"/>
              </a:xfrm>
              <a:prstGeom prst="arc">
                <a:avLst>
                  <a:gd name="adj1" fmla="val 13679315"/>
                  <a:gd name="adj2" fmla="val 15261392"/>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grpSp>
        <p:sp>
          <p:nvSpPr>
            <p:cNvPr id="132" name="弧形 131"/>
            <p:cNvSpPr>
              <a:spLocks noChangeAspect="1"/>
            </p:cNvSpPr>
            <p:nvPr/>
          </p:nvSpPr>
          <p:spPr>
            <a:xfrm>
              <a:off x="644772" y="1674430"/>
              <a:ext cx="1636565" cy="1636565"/>
            </a:xfrm>
            <a:prstGeom prst="arc">
              <a:avLst>
                <a:gd name="adj1" fmla="val 18493566"/>
                <a:gd name="adj2" fmla="val 5311871"/>
              </a:avLst>
            </a:prstGeom>
            <a:ln w="38100">
              <a:gradFill>
                <a:gsLst>
                  <a:gs pos="0">
                    <a:schemeClr val="accent1"/>
                  </a:gs>
                  <a:gs pos="85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33" name="弧形 132"/>
            <p:cNvSpPr>
              <a:spLocks noChangeAspect="1"/>
            </p:cNvSpPr>
            <p:nvPr/>
          </p:nvSpPr>
          <p:spPr>
            <a:xfrm>
              <a:off x="644772" y="1674430"/>
              <a:ext cx="1636565" cy="1636565"/>
            </a:xfrm>
            <a:prstGeom prst="arc">
              <a:avLst>
                <a:gd name="adj1" fmla="val 7119301"/>
                <a:gd name="adj2" fmla="val 16259333"/>
              </a:avLst>
            </a:prstGeom>
            <a:ln w="38100">
              <a:gradFill>
                <a:gsLst>
                  <a:gs pos="0">
                    <a:schemeClr val="accent1"/>
                  </a:gs>
                  <a:gs pos="85000">
                    <a:schemeClr val="accent1">
                      <a:alpha val="0"/>
                    </a:schemeClr>
                  </a:gs>
                </a:gsLst>
                <a:lin ang="156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34" name="任意多边形: 形状 133"/>
            <p:cNvSpPr/>
            <p:nvPr/>
          </p:nvSpPr>
          <p:spPr>
            <a:xfrm>
              <a:off x="2042706" y="1624311"/>
              <a:ext cx="489143" cy="1735455"/>
            </a:xfrm>
            <a:custGeom>
              <a:avLst/>
              <a:gdLst>
                <a:gd name="connsiteX0" fmla="*/ 0 w 10306"/>
                <a:gd name="connsiteY0" fmla="*/ 0 h 2760"/>
                <a:gd name="connsiteX1" fmla="*/ 10306 w 10306"/>
                <a:gd name="connsiteY1" fmla="*/ 0 h 2760"/>
                <a:gd name="connsiteX2" fmla="*/ 10306 w 10306"/>
                <a:gd name="connsiteY2" fmla="*/ 2760 h 2760"/>
                <a:gd name="connsiteX3" fmla="*/ 0 w 10306"/>
                <a:gd name="connsiteY3" fmla="*/ 2760 h 2760"/>
                <a:gd name="connsiteX4" fmla="*/ 855 w 10306"/>
                <a:gd name="connsiteY4" fmla="*/ 1365 h 2760"/>
                <a:gd name="connsiteX5" fmla="*/ 0 w 10306"/>
                <a:gd name="connsiteY5" fmla="*/ 0 h 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 h="2733">
                  <a:moveTo>
                    <a:pt x="0" y="0"/>
                  </a:moveTo>
                  <a:lnTo>
                    <a:pt x="70" y="0"/>
                  </a:lnTo>
                  <a:cubicBezTo>
                    <a:pt x="454" y="234"/>
                    <a:pt x="804" y="888"/>
                    <a:pt x="770" y="1367"/>
                  </a:cubicBezTo>
                  <a:cubicBezTo>
                    <a:pt x="811" y="1929"/>
                    <a:pt x="383" y="2534"/>
                    <a:pt x="71" y="2733"/>
                  </a:cubicBezTo>
                  <a:lnTo>
                    <a:pt x="0" y="2733"/>
                  </a:lnTo>
                  <a:cubicBezTo>
                    <a:pt x="418" y="2503"/>
                    <a:pt x="743" y="1843"/>
                    <a:pt x="731" y="1413"/>
                  </a:cubicBezTo>
                  <a:lnTo>
                    <a:pt x="731" y="1389"/>
                  </a:lnTo>
                  <a:lnTo>
                    <a:pt x="730" y="1366"/>
                  </a:lnTo>
                  <a:lnTo>
                    <a:pt x="731" y="1339"/>
                  </a:lnTo>
                  <a:lnTo>
                    <a:pt x="732" y="1312"/>
                  </a:lnTo>
                  <a:cubicBezTo>
                    <a:pt x="747" y="757"/>
                    <a:pt x="308" y="178"/>
                    <a:pt x="0" y="0"/>
                  </a:cubicBezTo>
                  <a:close/>
                </a:path>
              </a:pathLst>
            </a:custGeom>
            <a:gradFill>
              <a:gsLst>
                <a:gs pos="100000">
                  <a:schemeClr val="accent1">
                    <a:alpha val="0"/>
                  </a:schemeClr>
                </a:gs>
                <a:gs pos="47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35" name="任意多边形: 形状 134"/>
            <p:cNvSpPr/>
            <p:nvPr/>
          </p:nvSpPr>
          <p:spPr>
            <a:xfrm>
              <a:off x="2042706" y="1563128"/>
              <a:ext cx="9591233" cy="1850149"/>
            </a:xfrm>
            <a:custGeom>
              <a:avLst/>
              <a:gdLst>
                <a:gd name="connsiteX0" fmla="*/ 0 w 9699586"/>
                <a:gd name="connsiteY0" fmla="*/ 0 h 1850149"/>
                <a:gd name="connsiteX1" fmla="*/ 9699586 w 9699586"/>
                <a:gd name="connsiteY1" fmla="*/ 0 h 1850149"/>
                <a:gd name="connsiteX2" fmla="*/ 9699586 w 9699586"/>
                <a:gd name="connsiteY2" fmla="*/ 1850149 h 1850149"/>
                <a:gd name="connsiteX3" fmla="*/ 704 w 9699586"/>
                <a:gd name="connsiteY3" fmla="*/ 1850149 h 1850149"/>
                <a:gd name="connsiteX4" fmla="*/ 15682 w 9699586"/>
                <a:gd name="connsiteY4" fmla="*/ 1842934 h 1850149"/>
                <a:gd name="connsiteX5" fmla="*/ 561867 w 9699586"/>
                <a:gd name="connsiteY5" fmla="*/ 925244 h 1850149"/>
                <a:gd name="connsiteX6" fmla="*/ 15682 w 9699586"/>
                <a:gd name="connsiteY6" fmla="*/ 7554 h 185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9586" h="1850149">
                  <a:moveTo>
                    <a:pt x="0" y="0"/>
                  </a:moveTo>
                  <a:lnTo>
                    <a:pt x="9699586" y="0"/>
                  </a:lnTo>
                  <a:lnTo>
                    <a:pt x="9699586" y="1850149"/>
                  </a:lnTo>
                  <a:lnTo>
                    <a:pt x="704" y="1850149"/>
                  </a:lnTo>
                  <a:lnTo>
                    <a:pt x="15682" y="1842934"/>
                  </a:lnTo>
                  <a:cubicBezTo>
                    <a:pt x="341014" y="1666203"/>
                    <a:pt x="561867" y="1321515"/>
                    <a:pt x="561867" y="925244"/>
                  </a:cubicBezTo>
                  <a:cubicBezTo>
                    <a:pt x="561867" y="528973"/>
                    <a:pt x="341014" y="184286"/>
                    <a:pt x="15682" y="7554"/>
                  </a:cubicBezTo>
                  <a:close/>
                </a:path>
              </a:pathLst>
            </a:custGeom>
            <a:gradFill flip="none" rotWithShape="1">
              <a:gsLst>
                <a:gs pos="52000">
                  <a:schemeClr val="accent1">
                    <a:alpha val="25000"/>
                  </a:schemeClr>
                </a:gs>
                <a:gs pos="0">
                  <a:schemeClr val="accent1"/>
                </a:gs>
                <a:gs pos="100000">
                  <a:schemeClr val="accent1">
                    <a:alpha val="0"/>
                  </a:schemeClr>
                </a:gs>
              </a:gsLst>
              <a:lin ang="0" scaled="0"/>
              <a:tileRect/>
            </a:gradFill>
            <a:ln w="12700" cap="flat" cmpd="sng" algn="ctr">
              <a:gradFill>
                <a:gsLst>
                  <a:gs pos="0">
                    <a:schemeClr val="accent1"/>
                  </a:gs>
                  <a:gs pos="100000">
                    <a:schemeClr val="accent1">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36" name="椭圆 135"/>
            <p:cNvSpPr/>
            <p:nvPr/>
          </p:nvSpPr>
          <p:spPr>
            <a:xfrm>
              <a:off x="525755" y="1555413"/>
              <a:ext cx="1873587" cy="1873587"/>
            </a:xfrm>
            <a:prstGeom prst="ellipse">
              <a:avLst/>
            </a:pr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147" name="图片 146" descr="紫色头发的人&#10;&#10;低可信度描述已自动生成"/>
            <p:cNvPicPr>
              <a:picLocks noChangeAspect="1"/>
            </p:cNvPicPr>
            <p:nvPr/>
          </p:nvPicPr>
          <p:blipFill>
            <a:blip r:embed="rId2" cstate="print">
              <a:extLst>
                <a:ext uri="{28A0092B-C50C-407E-A947-70E740481C1C}">
                  <a14:useLocalDpi xmlns:a14="http://schemas.microsoft.com/office/drawing/2010/main" val="0"/>
                </a:ext>
              </a:extLst>
            </a:blip>
            <a:srcRect l="21819" t="430" r="16188" b="6556"/>
            <a:stretch>
              <a:fillRect/>
            </a:stretch>
          </p:blipFill>
          <p:spPr>
            <a:xfrm>
              <a:off x="724004" y="1753492"/>
              <a:ext cx="1477090" cy="1477090"/>
            </a:xfrm>
            <a:custGeom>
              <a:avLst/>
              <a:gdLst>
                <a:gd name="connsiteX0" fmla="*/ 738545 w 1477090"/>
                <a:gd name="connsiteY0" fmla="*/ 0 h 1477090"/>
                <a:gd name="connsiteX1" fmla="*/ 1477090 w 1477090"/>
                <a:gd name="connsiteY1" fmla="*/ 738545 h 1477090"/>
                <a:gd name="connsiteX2" fmla="*/ 738545 w 1477090"/>
                <a:gd name="connsiteY2" fmla="*/ 1477090 h 1477090"/>
                <a:gd name="connsiteX3" fmla="*/ 0 w 1477090"/>
                <a:gd name="connsiteY3" fmla="*/ 738545 h 1477090"/>
                <a:gd name="connsiteX4" fmla="*/ 738545 w 1477090"/>
                <a:gd name="connsiteY4" fmla="*/ 0 h 14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090" h="1477090">
                  <a:moveTo>
                    <a:pt x="738545" y="0"/>
                  </a:moveTo>
                  <a:cubicBezTo>
                    <a:pt x="1146432" y="0"/>
                    <a:pt x="1477090" y="330658"/>
                    <a:pt x="1477090" y="738545"/>
                  </a:cubicBezTo>
                  <a:cubicBezTo>
                    <a:pt x="1477090" y="1146432"/>
                    <a:pt x="1146432" y="1477090"/>
                    <a:pt x="738545" y="1477090"/>
                  </a:cubicBezTo>
                  <a:cubicBezTo>
                    <a:pt x="330658" y="1477090"/>
                    <a:pt x="0" y="1146432"/>
                    <a:pt x="0" y="738545"/>
                  </a:cubicBezTo>
                  <a:cubicBezTo>
                    <a:pt x="0" y="330658"/>
                    <a:pt x="330658" y="0"/>
                    <a:pt x="738545" y="0"/>
                  </a:cubicBezTo>
                  <a:close/>
                </a:path>
              </a:pathLst>
            </a:custGeom>
          </p:spPr>
        </p:pic>
        <p:sp>
          <p:nvSpPr>
            <p:cNvPr id="148" name="椭圆 147"/>
            <p:cNvSpPr/>
            <p:nvPr/>
          </p:nvSpPr>
          <p:spPr>
            <a:xfrm>
              <a:off x="724004" y="1753662"/>
              <a:ext cx="1477089" cy="1477089"/>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31" name="图片 30" descr="图片包含 屏幕截图&#10;&#10;描述已自动生成"/>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06905" y="1445742"/>
              <a:ext cx="5552029" cy="242442"/>
            </a:xfrm>
            <a:prstGeom prst="rect">
              <a:avLst/>
            </a:prstGeom>
          </p:spPr>
        </p:pic>
      </p:grpSp>
      <p:sp>
        <p:nvSpPr>
          <p:cNvPr id="15" name="标题 14"/>
          <p:cNvSpPr>
            <a:spLocks noGrp="1"/>
          </p:cNvSpPr>
          <p:nvPr>
            <p:ph type="title"/>
          </p:nvPr>
        </p:nvSpPr>
        <p:spPr>
          <a:xfrm>
            <a:off x="1069839" y="490214"/>
            <a:ext cx="7121259" cy="535531"/>
          </a:xfrm>
        </p:spPr>
        <p:txBody>
          <a:bodyPr wrap="square">
            <a:spAutoFit/>
          </a:bodyPr>
          <a:lstStyle/>
          <a:p>
            <a:r>
              <a:rPr lang="en-US" altLang="zh-CN" dirty="0"/>
              <a:t>1.4</a:t>
            </a:r>
            <a:r>
              <a:rPr lang="zh-CN" altLang="en-US" dirty="0"/>
              <a:t>时序分析与可视化相关研究</a:t>
            </a:r>
          </a:p>
        </p:txBody>
      </p:sp>
      <p:sp>
        <p:nvSpPr>
          <p:cNvPr id="149" name="文本框 148"/>
          <p:cNvSpPr txBox="1"/>
          <p:nvPr/>
        </p:nvSpPr>
        <p:spPr>
          <a:xfrm>
            <a:off x="3171927" y="1860109"/>
            <a:ext cx="8385119" cy="1197572"/>
          </a:xfrm>
          <a:prstGeom prst="rect">
            <a:avLst/>
          </a:prstGeom>
          <a:noFill/>
        </p:spPr>
        <p:txBody>
          <a:bodyPr wrap="square" lIns="0" tIns="0" rIns="0" bIns="0" rtlCol="0" anchor="t">
            <a:spAutoFit/>
          </a:bodyPr>
          <a:lstStyle/>
          <a:p>
            <a:pPr algn="just">
              <a:lnSpc>
                <a:spcPct val="150000"/>
              </a:lnSpc>
            </a:pPr>
            <a:r>
              <a:rPr lang="en-US" altLang="zh-CN" b="1" dirty="0">
                <a:solidFill>
                  <a:schemeClr val="bg1"/>
                </a:solidFill>
                <a:effectLst/>
              </a:rPr>
              <a:t>Open Digger</a:t>
            </a:r>
            <a:r>
              <a:rPr lang="zh-CN" altLang="en-US" b="1" dirty="0">
                <a:solidFill>
                  <a:schemeClr val="bg1"/>
                </a:solidFill>
                <a:effectLst/>
              </a:rPr>
              <a:t>从协作关系网络视角挖掘关键信息，展现了开源项目与开发者的关联特性，并支持在线分析和</a:t>
            </a:r>
            <a:r>
              <a:rPr lang="en-US" altLang="zh-CN" b="1" dirty="0">
                <a:solidFill>
                  <a:schemeClr val="bg1"/>
                </a:solidFill>
                <a:effectLst/>
              </a:rPr>
              <a:t>CLI</a:t>
            </a:r>
            <a:r>
              <a:rPr lang="zh-CN" altLang="en-US" b="1" dirty="0">
                <a:solidFill>
                  <a:schemeClr val="bg1"/>
                </a:solidFill>
                <a:effectLst/>
              </a:rPr>
              <a:t>工具进行建模与分析。该系统已服务于多家企业和社区，为开源办公室从业者和项目运营负责人提供数字洞察能力。</a:t>
            </a:r>
          </a:p>
        </p:txBody>
      </p:sp>
      <p:grpSp>
        <p:nvGrpSpPr>
          <p:cNvPr id="3" name="组合 2"/>
          <p:cNvGrpSpPr/>
          <p:nvPr/>
        </p:nvGrpSpPr>
        <p:grpSpPr>
          <a:xfrm>
            <a:off x="724985" y="4068796"/>
            <a:ext cx="11150308" cy="1975758"/>
            <a:chOff x="525755" y="4162959"/>
            <a:chExt cx="11150308" cy="1975758"/>
          </a:xfrm>
        </p:grpSpPr>
        <p:sp>
          <p:nvSpPr>
            <p:cNvPr id="137" name="椭圆 136"/>
            <p:cNvSpPr/>
            <p:nvPr/>
          </p:nvSpPr>
          <p:spPr>
            <a:xfrm flipH="1">
              <a:off x="10000725" y="4463379"/>
              <a:ext cx="1477089" cy="1477089"/>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138" name="组合 137"/>
            <p:cNvGrpSpPr/>
            <p:nvPr/>
          </p:nvGrpSpPr>
          <p:grpSpPr>
            <a:xfrm flipH="1">
              <a:off x="9839563" y="4303229"/>
              <a:ext cx="1798401" cy="1798401"/>
              <a:chOff x="2011" y="2735"/>
              <a:chExt cx="5334" cy="5334"/>
            </a:xfrm>
          </p:grpSpPr>
          <p:sp>
            <p:nvSpPr>
              <p:cNvPr id="139" name="弧形 138"/>
              <p:cNvSpPr>
                <a:spLocks noChangeAspect="1"/>
              </p:cNvSpPr>
              <p:nvPr/>
            </p:nvSpPr>
            <p:spPr>
              <a:xfrm>
                <a:off x="2011" y="2735"/>
                <a:ext cx="5334" cy="5334"/>
              </a:xfrm>
              <a:prstGeom prst="arc">
                <a:avLst>
                  <a:gd name="adj1" fmla="val 20908994"/>
                  <a:gd name="adj2" fmla="val 565325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40" name="弧形 139"/>
              <p:cNvSpPr>
                <a:spLocks noChangeAspect="1"/>
              </p:cNvSpPr>
              <p:nvPr/>
            </p:nvSpPr>
            <p:spPr>
              <a:xfrm>
                <a:off x="2011" y="2735"/>
                <a:ext cx="5334" cy="5334"/>
              </a:xfrm>
              <a:prstGeom prst="arc">
                <a:avLst>
                  <a:gd name="adj1" fmla="val 9162316"/>
                  <a:gd name="adj2" fmla="val 12896104"/>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41" name="弧形 140"/>
              <p:cNvSpPr>
                <a:spLocks noChangeAspect="1"/>
              </p:cNvSpPr>
              <p:nvPr/>
            </p:nvSpPr>
            <p:spPr>
              <a:xfrm>
                <a:off x="2011" y="2735"/>
                <a:ext cx="5334" cy="5334"/>
              </a:xfrm>
              <a:prstGeom prst="arc">
                <a:avLst>
                  <a:gd name="adj1" fmla="val 13679315"/>
                  <a:gd name="adj2" fmla="val 15261392"/>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grpSp>
        <p:sp>
          <p:nvSpPr>
            <p:cNvPr id="142" name="弧形 141"/>
            <p:cNvSpPr>
              <a:spLocks noChangeAspect="1"/>
            </p:cNvSpPr>
            <p:nvPr/>
          </p:nvSpPr>
          <p:spPr>
            <a:xfrm flipH="1">
              <a:off x="9920481" y="4384147"/>
              <a:ext cx="1636565" cy="1636565"/>
            </a:xfrm>
            <a:prstGeom prst="arc">
              <a:avLst>
                <a:gd name="adj1" fmla="val 18493566"/>
                <a:gd name="adj2" fmla="val 5311871"/>
              </a:avLst>
            </a:prstGeom>
            <a:ln w="38100">
              <a:gradFill>
                <a:gsLst>
                  <a:gs pos="0">
                    <a:schemeClr val="accent2"/>
                  </a:gs>
                  <a:gs pos="85000">
                    <a:schemeClr val="accent2">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43" name="弧形 142"/>
            <p:cNvSpPr>
              <a:spLocks noChangeAspect="1"/>
            </p:cNvSpPr>
            <p:nvPr/>
          </p:nvSpPr>
          <p:spPr>
            <a:xfrm flipH="1">
              <a:off x="9920481" y="4384147"/>
              <a:ext cx="1636565" cy="1636565"/>
            </a:xfrm>
            <a:prstGeom prst="arc">
              <a:avLst>
                <a:gd name="adj1" fmla="val 7119301"/>
                <a:gd name="adj2" fmla="val 16259333"/>
              </a:avLst>
            </a:prstGeom>
            <a:ln w="38100">
              <a:gradFill>
                <a:gsLst>
                  <a:gs pos="0">
                    <a:schemeClr val="accent2"/>
                  </a:gs>
                  <a:gs pos="85000">
                    <a:schemeClr val="accent2">
                      <a:alpha val="0"/>
                    </a:schemeClr>
                  </a:gs>
                </a:gsLst>
                <a:lin ang="156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44" name="任意多边形: 形状 143"/>
            <p:cNvSpPr/>
            <p:nvPr/>
          </p:nvSpPr>
          <p:spPr>
            <a:xfrm flipH="1">
              <a:off x="9669969" y="4334028"/>
              <a:ext cx="489143" cy="1735455"/>
            </a:xfrm>
            <a:custGeom>
              <a:avLst/>
              <a:gdLst>
                <a:gd name="connsiteX0" fmla="*/ 0 w 10306"/>
                <a:gd name="connsiteY0" fmla="*/ 0 h 2760"/>
                <a:gd name="connsiteX1" fmla="*/ 10306 w 10306"/>
                <a:gd name="connsiteY1" fmla="*/ 0 h 2760"/>
                <a:gd name="connsiteX2" fmla="*/ 10306 w 10306"/>
                <a:gd name="connsiteY2" fmla="*/ 2760 h 2760"/>
                <a:gd name="connsiteX3" fmla="*/ 0 w 10306"/>
                <a:gd name="connsiteY3" fmla="*/ 2760 h 2760"/>
                <a:gd name="connsiteX4" fmla="*/ 855 w 10306"/>
                <a:gd name="connsiteY4" fmla="*/ 1365 h 2760"/>
                <a:gd name="connsiteX5" fmla="*/ 0 w 10306"/>
                <a:gd name="connsiteY5" fmla="*/ 0 h 2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 h="2733">
                  <a:moveTo>
                    <a:pt x="0" y="0"/>
                  </a:moveTo>
                  <a:lnTo>
                    <a:pt x="70" y="0"/>
                  </a:lnTo>
                  <a:cubicBezTo>
                    <a:pt x="454" y="234"/>
                    <a:pt x="804" y="888"/>
                    <a:pt x="770" y="1367"/>
                  </a:cubicBezTo>
                  <a:cubicBezTo>
                    <a:pt x="811" y="1929"/>
                    <a:pt x="383" y="2534"/>
                    <a:pt x="71" y="2733"/>
                  </a:cubicBezTo>
                  <a:lnTo>
                    <a:pt x="0" y="2733"/>
                  </a:lnTo>
                  <a:cubicBezTo>
                    <a:pt x="418" y="2503"/>
                    <a:pt x="743" y="1843"/>
                    <a:pt x="731" y="1413"/>
                  </a:cubicBezTo>
                  <a:lnTo>
                    <a:pt x="731" y="1389"/>
                  </a:lnTo>
                  <a:lnTo>
                    <a:pt x="730" y="1366"/>
                  </a:lnTo>
                  <a:lnTo>
                    <a:pt x="731" y="1339"/>
                  </a:lnTo>
                  <a:lnTo>
                    <a:pt x="732" y="1312"/>
                  </a:lnTo>
                  <a:cubicBezTo>
                    <a:pt x="747" y="757"/>
                    <a:pt x="308" y="178"/>
                    <a:pt x="0" y="0"/>
                  </a:cubicBezTo>
                  <a:close/>
                </a:path>
              </a:pathLst>
            </a:custGeom>
            <a:gradFill>
              <a:gsLst>
                <a:gs pos="100000">
                  <a:schemeClr val="accent2">
                    <a:alpha val="0"/>
                  </a:schemeClr>
                </a:gs>
                <a:gs pos="47000">
                  <a:schemeClr val="accent2"/>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45" name="任意多边形: 形状 144"/>
            <p:cNvSpPr/>
            <p:nvPr/>
          </p:nvSpPr>
          <p:spPr>
            <a:xfrm flipH="1">
              <a:off x="525755" y="4276680"/>
              <a:ext cx="9591233" cy="1850149"/>
            </a:xfrm>
            <a:custGeom>
              <a:avLst/>
              <a:gdLst>
                <a:gd name="connsiteX0" fmla="*/ 0 w 9699586"/>
                <a:gd name="connsiteY0" fmla="*/ 0 h 1850149"/>
                <a:gd name="connsiteX1" fmla="*/ 9699586 w 9699586"/>
                <a:gd name="connsiteY1" fmla="*/ 0 h 1850149"/>
                <a:gd name="connsiteX2" fmla="*/ 9699586 w 9699586"/>
                <a:gd name="connsiteY2" fmla="*/ 1850149 h 1850149"/>
                <a:gd name="connsiteX3" fmla="*/ 704 w 9699586"/>
                <a:gd name="connsiteY3" fmla="*/ 1850149 h 1850149"/>
                <a:gd name="connsiteX4" fmla="*/ 15682 w 9699586"/>
                <a:gd name="connsiteY4" fmla="*/ 1842934 h 1850149"/>
                <a:gd name="connsiteX5" fmla="*/ 561867 w 9699586"/>
                <a:gd name="connsiteY5" fmla="*/ 925244 h 1850149"/>
                <a:gd name="connsiteX6" fmla="*/ 15682 w 9699586"/>
                <a:gd name="connsiteY6" fmla="*/ 7554 h 185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9586" h="1850149">
                  <a:moveTo>
                    <a:pt x="0" y="0"/>
                  </a:moveTo>
                  <a:lnTo>
                    <a:pt x="9699586" y="0"/>
                  </a:lnTo>
                  <a:lnTo>
                    <a:pt x="9699586" y="1850149"/>
                  </a:lnTo>
                  <a:lnTo>
                    <a:pt x="704" y="1850149"/>
                  </a:lnTo>
                  <a:lnTo>
                    <a:pt x="15682" y="1842934"/>
                  </a:lnTo>
                  <a:cubicBezTo>
                    <a:pt x="341014" y="1666203"/>
                    <a:pt x="561867" y="1321515"/>
                    <a:pt x="561867" y="925244"/>
                  </a:cubicBezTo>
                  <a:cubicBezTo>
                    <a:pt x="561867" y="528973"/>
                    <a:pt x="341014" y="184286"/>
                    <a:pt x="15682" y="7554"/>
                  </a:cubicBezTo>
                  <a:close/>
                </a:path>
              </a:pathLst>
            </a:custGeom>
            <a:gradFill flip="none" rotWithShape="1">
              <a:gsLst>
                <a:gs pos="56000">
                  <a:schemeClr val="accent2">
                    <a:alpha val="25000"/>
                  </a:schemeClr>
                </a:gs>
                <a:gs pos="0">
                  <a:schemeClr val="accent2">
                    <a:alpha val="50000"/>
                  </a:schemeClr>
                </a:gs>
                <a:gs pos="100000">
                  <a:schemeClr val="accent2">
                    <a:alpha val="0"/>
                  </a:schemeClr>
                </a:gs>
              </a:gsLst>
              <a:lin ang="0" scaled="0"/>
              <a:tileRect/>
            </a:gradFill>
            <a:ln w="12700" cap="flat" cmpd="sng" algn="ctr">
              <a:gradFill>
                <a:gsLst>
                  <a:gs pos="0">
                    <a:schemeClr val="accent2"/>
                  </a:gs>
                  <a:gs pos="100000">
                    <a:schemeClr val="accent2">
                      <a:alpha val="0"/>
                    </a:schemeClr>
                  </a:gs>
                </a:gsLst>
                <a:lin ang="0" scaled="0"/>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46" name="椭圆 145"/>
            <p:cNvSpPr/>
            <p:nvPr/>
          </p:nvSpPr>
          <p:spPr>
            <a:xfrm flipH="1">
              <a:off x="9802476" y="4265130"/>
              <a:ext cx="1873587" cy="1873587"/>
            </a:xfrm>
            <a:prstGeom prst="ellipse">
              <a:avLst/>
            </a:prstGeom>
            <a:noFill/>
            <a:ln>
              <a:solidFill>
                <a:schemeClr val="accent2">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151" name="图片 150" descr="图片包含 人, 看着, 舞台, 男人&#10;&#10;描述已自动生成"/>
            <p:cNvPicPr>
              <a:picLocks noChangeAspect="1"/>
            </p:cNvPicPr>
            <p:nvPr/>
          </p:nvPicPr>
          <p:blipFill>
            <a:blip r:embed="rId4" cstate="print">
              <a:extLst>
                <a:ext uri="{28A0092B-C50C-407E-A947-70E740481C1C}">
                  <a14:useLocalDpi xmlns:a14="http://schemas.microsoft.com/office/drawing/2010/main" val="0"/>
                </a:ext>
              </a:extLst>
            </a:blip>
            <a:srcRect l="39019" t="936" r="7204" b="3376"/>
            <a:stretch>
              <a:fillRect/>
            </a:stretch>
          </p:blipFill>
          <p:spPr>
            <a:xfrm>
              <a:off x="10010624" y="4464423"/>
              <a:ext cx="1477090" cy="1477090"/>
            </a:xfrm>
            <a:custGeom>
              <a:avLst/>
              <a:gdLst>
                <a:gd name="connsiteX0" fmla="*/ 738545 w 1477090"/>
                <a:gd name="connsiteY0" fmla="*/ 0 h 1477090"/>
                <a:gd name="connsiteX1" fmla="*/ 1477090 w 1477090"/>
                <a:gd name="connsiteY1" fmla="*/ 738545 h 1477090"/>
                <a:gd name="connsiteX2" fmla="*/ 738545 w 1477090"/>
                <a:gd name="connsiteY2" fmla="*/ 1477090 h 1477090"/>
                <a:gd name="connsiteX3" fmla="*/ 0 w 1477090"/>
                <a:gd name="connsiteY3" fmla="*/ 738545 h 1477090"/>
                <a:gd name="connsiteX4" fmla="*/ 738545 w 1477090"/>
                <a:gd name="connsiteY4" fmla="*/ 0 h 147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090" h="1477090">
                  <a:moveTo>
                    <a:pt x="738545" y="0"/>
                  </a:moveTo>
                  <a:cubicBezTo>
                    <a:pt x="1146432" y="0"/>
                    <a:pt x="1477090" y="330658"/>
                    <a:pt x="1477090" y="738545"/>
                  </a:cubicBezTo>
                  <a:cubicBezTo>
                    <a:pt x="1477090" y="1146432"/>
                    <a:pt x="1146432" y="1477090"/>
                    <a:pt x="738545" y="1477090"/>
                  </a:cubicBezTo>
                  <a:cubicBezTo>
                    <a:pt x="330658" y="1477090"/>
                    <a:pt x="0" y="1146432"/>
                    <a:pt x="0" y="738545"/>
                  </a:cubicBezTo>
                  <a:cubicBezTo>
                    <a:pt x="0" y="330658"/>
                    <a:pt x="330658" y="0"/>
                    <a:pt x="738545" y="0"/>
                  </a:cubicBezTo>
                  <a:close/>
                </a:path>
              </a:pathLst>
            </a:custGeom>
          </p:spPr>
        </p:pic>
        <p:pic>
          <p:nvPicPr>
            <p:cNvPr id="30" name="图片 29" descr="图片包含 屏幕截图&#10;&#10;描述已自动生成"/>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746231" y="4162959"/>
              <a:ext cx="5552029" cy="242442"/>
            </a:xfrm>
            <a:prstGeom prst="rect">
              <a:avLst/>
            </a:prstGeom>
          </p:spPr>
        </p:pic>
      </p:grpSp>
      <p:sp>
        <p:nvSpPr>
          <p:cNvPr id="7" name="文本框 6"/>
          <p:cNvSpPr txBox="1"/>
          <p:nvPr/>
        </p:nvSpPr>
        <p:spPr>
          <a:xfrm>
            <a:off x="2599363" y="4047140"/>
            <a:ext cx="6930132" cy="2120902"/>
          </a:xfrm>
          <a:prstGeom prst="rect">
            <a:avLst/>
          </a:prstGeom>
          <a:noFill/>
        </p:spPr>
        <p:txBody>
          <a:bodyPr wrap="square">
            <a:spAutoFit/>
          </a:bodyPr>
          <a:lstStyle/>
          <a:p>
            <a:pPr>
              <a:lnSpc>
                <a:spcPct val="150000"/>
              </a:lnSpc>
            </a:pPr>
            <a:r>
              <a:rPr lang="zh-CN" altLang="en-US" b="1" dirty="0">
                <a:solidFill>
                  <a:schemeClr val="bg1"/>
                </a:solidFill>
              </a:rPr>
              <a:t>基于</a:t>
            </a:r>
            <a:r>
              <a:rPr lang="en-US" altLang="zh-CN" b="1" dirty="0" err="1">
                <a:solidFill>
                  <a:schemeClr val="bg1"/>
                </a:solidFill>
              </a:rPr>
              <a:t>PySpark</a:t>
            </a:r>
            <a:r>
              <a:rPr lang="zh-CN" altLang="en-US" b="1" dirty="0">
                <a:solidFill>
                  <a:schemeClr val="bg1"/>
                </a:solidFill>
              </a:rPr>
              <a:t>和</a:t>
            </a:r>
            <a:r>
              <a:rPr lang="en-US" altLang="zh-CN" b="1" dirty="0">
                <a:solidFill>
                  <a:schemeClr val="bg1"/>
                </a:solidFill>
              </a:rPr>
              <a:t>Pandas</a:t>
            </a:r>
            <a:r>
              <a:rPr lang="zh-CN" altLang="en-US" b="1" dirty="0">
                <a:solidFill>
                  <a:schemeClr val="bg1"/>
                </a:solidFill>
              </a:rPr>
              <a:t>融合的大数据时序分析方法和应用，文中从</a:t>
            </a:r>
            <a:r>
              <a:rPr lang="en-US" altLang="zh-CN" b="1" dirty="0" err="1">
                <a:solidFill>
                  <a:schemeClr val="bg1"/>
                </a:solidFill>
              </a:rPr>
              <a:t>PySpark</a:t>
            </a:r>
            <a:r>
              <a:rPr lang="zh-CN" altLang="en-US" b="1" dirty="0">
                <a:solidFill>
                  <a:schemeClr val="bg1"/>
                </a:solidFill>
              </a:rPr>
              <a:t>的设计和原理出发，梳理并分析了</a:t>
            </a:r>
            <a:r>
              <a:rPr lang="en-US" altLang="zh-CN" b="1" dirty="0" err="1">
                <a:solidFill>
                  <a:schemeClr val="bg1"/>
                </a:solidFill>
              </a:rPr>
              <a:t>PySpark</a:t>
            </a:r>
            <a:r>
              <a:rPr lang="zh-CN" altLang="en-US" b="1" dirty="0">
                <a:solidFill>
                  <a:schemeClr val="bg1"/>
                </a:solidFill>
              </a:rPr>
              <a:t>的使用方法与性能影响，介绍了</a:t>
            </a:r>
            <a:r>
              <a:rPr lang="en-US" altLang="zh-CN" b="1" dirty="0" err="1">
                <a:solidFill>
                  <a:schemeClr val="bg1"/>
                </a:solidFill>
              </a:rPr>
              <a:t>PySpark</a:t>
            </a:r>
            <a:r>
              <a:rPr lang="zh-CN" altLang="en-US" b="1" dirty="0">
                <a:solidFill>
                  <a:schemeClr val="bg1"/>
                </a:solidFill>
              </a:rPr>
              <a:t>融合</a:t>
            </a:r>
            <a:r>
              <a:rPr lang="en-US" altLang="zh-CN" b="1" dirty="0">
                <a:solidFill>
                  <a:schemeClr val="bg1"/>
                </a:solidFill>
              </a:rPr>
              <a:t>Python</a:t>
            </a:r>
            <a:r>
              <a:rPr lang="zh-CN" altLang="en-US" b="1" dirty="0">
                <a:solidFill>
                  <a:schemeClr val="bg1"/>
                </a:solidFill>
              </a:rPr>
              <a:t>数据科学生态的最新发展。通过</a:t>
            </a:r>
            <a:r>
              <a:rPr lang="en-US" altLang="zh-CN" b="1" dirty="0" err="1">
                <a:solidFill>
                  <a:schemeClr val="bg1"/>
                </a:solidFill>
              </a:rPr>
              <a:t>PySpark</a:t>
            </a:r>
            <a:r>
              <a:rPr lang="zh-CN" altLang="en-US" b="1" dirty="0">
                <a:solidFill>
                  <a:schemeClr val="bg1"/>
                </a:solidFill>
              </a:rPr>
              <a:t>结合</a:t>
            </a:r>
            <a:r>
              <a:rPr lang="en-US" altLang="zh-CN" b="1" dirty="0">
                <a:solidFill>
                  <a:schemeClr val="bg1"/>
                </a:solidFill>
              </a:rPr>
              <a:t>Pandas</a:t>
            </a:r>
            <a:r>
              <a:rPr lang="zh-CN" altLang="en-US" b="1" dirty="0">
                <a:solidFill>
                  <a:schemeClr val="bg1"/>
                </a:solidFill>
              </a:rPr>
              <a:t>进行时序分析的介绍，说明了如何高效地利用</a:t>
            </a:r>
            <a:r>
              <a:rPr lang="en-US" altLang="zh-CN" b="1" dirty="0">
                <a:solidFill>
                  <a:schemeClr val="bg1"/>
                </a:solidFill>
              </a:rPr>
              <a:t>Python</a:t>
            </a:r>
            <a:r>
              <a:rPr lang="zh-CN" altLang="en-US" b="1" dirty="0">
                <a:solidFill>
                  <a:schemeClr val="bg1"/>
                </a:solidFill>
              </a:rPr>
              <a:t>数据科学生态进行大数据分析的方法和思路。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57021" y="1502101"/>
            <a:ext cx="9993742" cy="4474234"/>
            <a:chOff x="756354" y="6624191"/>
            <a:chExt cx="9993742" cy="4474234"/>
          </a:xfrm>
        </p:grpSpPr>
        <p:sp>
          <p:nvSpPr>
            <p:cNvPr id="20" name="矩形: 剪去对角 19"/>
            <p:cNvSpPr/>
            <p:nvPr/>
          </p:nvSpPr>
          <p:spPr>
            <a:xfrm flipH="1">
              <a:off x="756579" y="6624191"/>
              <a:ext cx="9950312" cy="4445500"/>
            </a:xfrm>
            <a:prstGeom prst="snip2DiagRect">
              <a:avLst/>
            </a:prstGeom>
            <a:gradFill flip="none" rotWithShape="1">
              <a:gsLst>
                <a:gs pos="57000">
                  <a:schemeClr val="accent1">
                    <a:alpha val="0"/>
                  </a:schemeClr>
                </a:gs>
                <a:gs pos="24000">
                  <a:schemeClr val="accent1">
                    <a:alpha val="32000"/>
                  </a:schemeClr>
                </a:gs>
                <a:gs pos="0">
                  <a:schemeClr val="accent1">
                    <a:lumMod val="60000"/>
                    <a:lumOff val="40000"/>
                    <a:alpha val="50000"/>
                  </a:schemeClr>
                </a:gs>
                <a:gs pos="85000">
                  <a:schemeClr val="accent1">
                    <a:alpha val="11000"/>
                  </a:schemeClr>
                </a:gs>
              </a:gsLst>
              <a:lin ang="81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2" name="任意多边形: 形状 21"/>
            <p:cNvSpPr/>
            <p:nvPr/>
          </p:nvSpPr>
          <p:spPr bwMode="auto">
            <a:xfrm>
              <a:off x="756354" y="10745696"/>
              <a:ext cx="313531" cy="352729"/>
            </a:xfrm>
            <a:custGeom>
              <a:avLst/>
              <a:gdLst>
                <a:gd name="T0" fmla="*/ 0 w 87"/>
                <a:gd name="T1" fmla="*/ 0 h 88"/>
                <a:gd name="T2" fmla="*/ 0 w 87"/>
                <a:gd name="T3" fmla="*/ 88 h 88"/>
                <a:gd name="T4" fmla="*/ 87 w 87"/>
                <a:gd name="T5" fmla="*/ 88 h 88"/>
              </a:gdLst>
              <a:ahLst/>
              <a:cxnLst>
                <a:cxn ang="0">
                  <a:pos x="T0" y="T1"/>
                </a:cxn>
                <a:cxn ang="0">
                  <a:pos x="T2" y="T3"/>
                </a:cxn>
                <a:cxn ang="0">
                  <a:pos x="T4" y="T5"/>
                </a:cxn>
              </a:cxnLst>
              <a:rect l="0" t="0" r="r" b="b"/>
              <a:pathLst>
                <a:path w="87" h="88">
                  <a:moveTo>
                    <a:pt x="0" y="0"/>
                  </a:moveTo>
                  <a:lnTo>
                    <a:pt x="0" y="88"/>
                  </a:lnTo>
                  <a:lnTo>
                    <a:pt x="87" y="88"/>
                  </a:lnTo>
                </a:path>
              </a:pathLst>
            </a:custGeom>
            <a:noFill/>
            <a:ln w="71819" cap="flat">
              <a:solidFill>
                <a:schemeClr val="accent1"/>
              </a:solidFill>
              <a:prstDash val="solid"/>
              <a:miter lim="800000"/>
            </a:ln>
            <a:effectLst/>
            <a:extLst>
              <a:ext uri="{909E8E84-426E-40DD-AFC4-6F175D3DCCD1}">
                <a14:hiddenFill xmlns:a14="http://schemas.microsoft.com/office/drawing/2010/main">
                  <a:solidFill>
                    <a:srgbClr val="FFFFFF"/>
                  </a:solidFill>
                </a14:hiddenFill>
              </a:ext>
            </a:extLst>
          </p:spPr>
          <p:txBody>
            <a:bodyPr vert="horz" wrap="square" lIns="159106" tIns="79553" rIns="159106" bIns="79553" numCol="1" anchor="t" anchorCtr="0" compatLnSpc="1">
              <a:spAutoFit/>
            </a:bodyPr>
            <a:lstStyle/>
            <a:p>
              <a:endParaRPr lang="zh-CN" altLang="en-US" sz="3130"/>
            </a:p>
          </p:txBody>
        </p:sp>
        <p:sp>
          <p:nvSpPr>
            <p:cNvPr id="4" name="任意多边形: 形状 3"/>
            <p:cNvSpPr/>
            <p:nvPr/>
          </p:nvSpPr>
          <p:spPr>
            <a:xfrm>
              <a:off x="9748611" y="9781177"/>
              <a:ext cx="1001485" cy="1317172"/>
            </a:xfrm>
            <a:custGeom>
              <a:avLst/>
              <a:gdLst>
                <a:gd name="connsiteX0" fmla="*/ 0 w 1001485"/>
                <a:gd name="connsiteY0" fmla="*/ 1317172 h 1317172"/>
                <a:gd name="connsiteX1" fmla="*/ 261257 w 1001485"/>
                <a:gd name="connsiteY1" fmla="*/ 1317172 h 1317172"/>
                <a:gd name="connsiteX2" fmla="*/ 1001485 w 1001485"/>
                <a:gd name="connsiteY2" fmla="*/ 576944 h 1317172"/>
                <a:gd name="connsiteX3" fmla="*/ 1001485 w 1001485"/>
                <a:gd name="connsiteY3" fmla="*/ 0 h 1317172"/>
              </a:gdLst>
              <a:ahLst/>
              <a:cxnLst>
                <a:cxn ang="0">
                  <a:pos x="connsiteX0" y="connsiteY0"/>
                </a:cxn>
                <a:cxn ang="0">
                  <a:pos x="connsiteX1" y="connsiteY1"/>
                </a:cxn>
                <a:cxn ang="0">
                  <a:pos x="connsiteX2" y="connsiteY2"/>
                </a:cxn>
                <a:cxn ang="0">
                  <a:pos x="connsiteX3" y="connsiteY3"/>
                </a:cxn>
              </a:cxnLst>
              <a:rect l="l" t="t" r="r" b="b"/>
              <a:pathLst>
                <a:path w="1001485" h="1317172">
                  <a:moveTo>
                    <a:pt x="0" y="1317172"/>
                  </a:moveTo>
                  <a:lnTo>
                    <a:pt x="261257" y="1317172"/>
                  </a:lnTo>
                  <a:lnTo>
                    <a:pt x="1001485" y="576944"/>
                  </a:lnTo>
                  <a:lnTo>
                    <a:pt x="1001485" y="0"/>
                  </a:lnTo>
                </a:path>
              </a:pathLst>
            </a:custGeom>
            <a:noFill/>
            <a:ln w="71819"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59106" tIns="79553" rIns="159106" bIns="79553" rtlCol="0" anchor="ctr">
              <a:spAutoFit/>
            </a:bodyPr>
            <a:lstStyle/>
            <a:p>
              <a:pPr algn="ctr"/>
              <a:endParaRPr lang="zh-CN" altLang="en-US" sz="3130"/>
            </a:p>
          </p:txBody>
        </p:sp>
      </p:grpSp>
      <p:sp>
        <p:nvSpPr>
          <p:cNvPr id="2" name="标题 1"/>
          <p:cNvSpPr>
            <a:spLocks noGrp="1"/>
          </p:cNvSpPr>
          <p:nvPr>
            <p:ph type="title"/>
          </p:nvPr>
        </p:nvSpPr>
        <p:spPr>
          <a:xfrm>
            <a:off x="1069840" y="490214"/>
            <a:ext cx="5026160" cy="534035"/>
          </a:xfrm>
        </p:spPr>
        <p:txBody>
          <a:bodyPr>
            <a:spAutoFit/>
          </a:bodyPr>
          <a:lstStyle/>
          <a:p>
            <a:r>
              <a:rPr lang="en-US" altLang="zh-CN" dirty="0"/>
              <a:t>1.5 </a:t>
            </a:r>
            <a:r>
              <a:rPr lang="zh-CN" altLang="en-US" dirty="0"/>
              <a:t>参考文献</a:t>
            </a:r>
          </a:p>
        </p:txBody>
      </p:sp>
      <p:grpSp>
        <p:nvGrpSpPr>
          <p:cNvPr id="33" name="组合 32"/>
          <p:cNvGrpSpPr/>
          <p:nvPr/>
        </p:nvGrpSpPr>
        <p:grpSpPr>
          <a:xfrm>
            <a:off x="-283027" y="5678278"/>
            <a:ext cx="1330656" cy="2898683"/>
            <a:chOff x="6596952" y="4217440"/>
            <a:chExt cx="2083508" cy="3703438"/>
          </a:xfrm>
        </p:grpSpPr>
        <p:sp>
          <p:nvSpPr>
            <p:cNvPr id="34" name="任意多边形: 形状 33"/>
            <p:cNvSpPr/>
            <p:nvPr/>
          </p:nvSpPr>
          <p:spPr>
            <a:xfrm rot="16200000">
              <a:off x="7283704" y="3530772"/>
              <a:ext cx="710002" cy="2083337"/>
            </a:xfrm>
            <a:custGeom>
              <a:avLst/>
              <a:gdLst>
                <a:gd name="connsiteX0" fmla="*/ 710002 w 710002"/>
                <a:gd name="connsiteY0" fmla="*/ 1041668 h 2083337"/>
                <a:gd name="connsiteX1" fmla="*/ 355001 w 710002"/>
                <a:gd name="connsiteY1" fmla="*/ 2083337 h 2083337"/>
                <a:gd name="connsiteX2" fmla="*/ 0 w 710002"/>
                <a:gd name="connsiteY2" fmla="*/ 1041669 h 2083337"/>
                <a:gd name="connsiteX3" fmla="*/ 355001 w 710002"/>
                <a:gd name="connsiteY3" fmla="*/ 0 h 2083337"/>
                <a:gd name="connsiteX4" fmla="*/ 710002 w 710002"/>
                <a:gd name="connsiteY4" fmla="*/ 1041668 h 208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002" h="2083337">
                  <a:moveTo>
                    <a:pt x="710002" y="1041668"/>
                  </a:moveTo>
                  <a:lnTo>
                    <a:pt x="355001" y="2083337"/>
                  </a:lnTo>
                  <a:lnTo>
                    <a:pt x="0" y="1041669"/>
                  </a:lnTo>
                  <a:lnTo>
                    <a:pt x="355001" y="0"/>
                  </a:lnTo>
                  <a:lnTo>
                    <a:pt x="710002" y="1041668"/>
                  </a:lnTo>
                  <a:close/>
                </a:path>
              </a:pathLst>
            </a:custGeom>
            <a:gradFill flip="none" rotWithShape="1">
              <a:gsLst>
                <a:gs pos="0">
                  <a:schemeClr val="accent1">
                    <a:alpha val="30000"/>
                  </a:schemeClr>
                </a:gs>
                <a:gs pos="100000">
                  <a:schemeClr val="accent1">
                    <a:alpha val="0"/>
                  </a:schemeClr>
                </a:gs>
              </a:gsLst>
              <a:lin ang="13500000" scaled="1"/>
              <a:tileRect/>
            </a:gradFill>
            <a:ln w="12700" cap="flat" cmpd="sng" algn="ctr">
              <a:gradFill flip="none" rotWithShape="1">
                <a:gsLst>
                  <a:gs pos="0">
                    <a:schemeClr val="accent1"/>
                  </a:gs>
                  <a:gs pos="90000">
                    <a:schemeClr val="accent1">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35" name="任意多边形: 形状 34"/>
            <p:cNvSpPr/>
            <p:nvPr/>
          </p:nvSpPr>
          <p:spPr>
            <a:xfrm rot="16200000">
              <a:off x="6485321" y="5725740"/>
              <a:ext cx="3348437" cy="1041840"/>
            </a:xfrm>
            <a:custGeom>
              <a:avLst/>
              <a:gdLst>
                <a:gd name="connsiteX0" fmla="*/ 3348437 w 3348437"/>
                <a:gd name="connsiteY0" fmla="*/ 1041756 h 1041840"/>
                <a:gd name="connsiteX1" fmla="*/ 3348408 w 3348437"/>
                <a:gd name="connsiteY1" fmla="*/ 1041840 h 1041840"/>
                <a:gd name="connsiteX2" fmla="*/ 355031 w 3348437"/>
                <a:gd name="connsiteY2" fmla="*/ 1041840 h 1041840"/>
                <a:gd name="connsiteX3" fmla="*/ 0 w 3348437"/>
                <a:gd name="connsiteY3" fmla="*/ 87 h 1041840"/>
                <a:gd name="connsiteX4" fmla="*/ 30 w 3348437"/>
                <a:gd name="connsiteY4" fmla="*/ 0 h 1041840"/>
                <a:gd name="connsiteX5" fmla="*/ 2993466 w 3348437"/>
                <a:gd name="connsiteY5" fmla="*/ 0 h 1041840"/>
                <a:gd name="connsiteX6" fmla="*/ 2993436 w 3348437"/>
                <a:gd name="connsiteY6" fmla="*/ 88 h 1041840"/>
                <a:gd name="connsiteX7" fmla="*/ 3348437 w 3348437"/>
                <a:gd name="connsiteY7" fmla="*/ 1041756 h 10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7" h="1041840">
                  <a:moveTo>
                    <a:pt x="3348437" y="1041756"/>
                  </a:moveTo>
                  <a:lnTo>
                    <a:pt x="3348408" y="1041840"/>
                  </a:lnTo>
                  <a:lnTo>
                    <a:pt x="355031" y="1041840"/>
                  </a:lnTo>
                  <a:lnTo>
                    <a:pt x="0" y="87"/>
                  </a:lnTo>
                  <a:lnTo>
                    <a:pt x="30" y="0"/>
                  </a:lnTo>
                  <a:lnTo>
                    <a:pt x="2993466" y="0"/>
                  </a:lnTo>
                  <a:lnTo>
                    <a:pt x="2993436" y="88"/>
                  </a:lnTo>
                  <a:lnTo>
                    <a:pt x="3348437" y="1041756"/>
                  </a:lnTo>
                  <a:close/>
                </a:path>
              </a:pathLst>
            </a:custGeom>
            <a:gradFill flip="none" rotWithShape="1">
              <a:gsLst>
                <a:gs pos="0">
                  <a:schemeClr val="accent1">
                    <a:alpha val="29000"/>
                  </a:schemeClr>
                </a:gs>
                <a:gs pos="100000">
                  <a:schemeClr val="accent1">
                    <a:alpha val="0"/>
                  </a:schemeClr>
                </a:gs>
              </a:gsLst>
              <a:lin ang="13500000" scaled="1"/>
              <a:tileRect/>
            </a:gradFill>
            <a:ln w="12700" cap="flat" cmpd="sng" algn="ctr">
              <a:gradFill flip="none" rotWithShape="1">
                <a:gsLst>
                  <a:gs pos="0">
                    <a:schemeClr val="accent1"/>
                  </a:gs>
                  <a:gs pos="90000">
                    <a:schemeClr val="accent1">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36" name="任意多边形: 形状 35"/>
            <p:cNvSpPr/>
            <p:nvPr/>
          </p:nvSpPr>
          <p:spPr>
            <a:xfrm rot="16200000">
              <a:off x="5443582" y="5725811"/>
              <a:ext cx="3348407" cy="1041667"/>
            </a:xfrm>
            <a:custGeom>
              <a:avLst/>
              <a:gdLst>
                <a:gd name="connsiteX0" fmla="*/ 3348407 w 3348407"/>
                <a:gd name="connsiteY0" fmla="*/ 86 h 1041667"/>
                <a:gd name="connsiteX1" fmla="*/ 2993436 w 3348407"/>
                <a:gd name="connsiteY1" fmla="*/ 1041667 h 1041667"/>
                <a:gd name="connsiteX2" fmla="*/ 0 w 3348407"/>
                <a:gd name="connsiteY2" fmla="*/ 1041667 h 1041667"/>
                <a:gd name="connsiteX3" fmla="*/ 355001 w 3348407"/>
                <a:gd name="connsiteY3" fmla="*/ 0 h 1041667"/>
                <a:gd name="connsiteX4" fmla="*/ 3348378 w 3348407"/>
                <a:gd name="connsiteY4" fmla="*/ 0 h 1041667"/>
                <a:gd name="connsiteX5" fmla="*/ 3348407 w 3348407"/>
                <a:gd name="connsiteY5" fmla="*/ 86 h 10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8407" h="1041667">
                  <a:moveTo>
                    <a:pt x="3348407" y="86"/>
                  </a:moveTo>
                  <a:lnTo>
                    <a:pt x="2993436" y="1041667"/>
                  </a:lnTo>
                  <a:lnTo>
                    <a:pt x="0" y="1041667"/>
                  </a:lnTo>
                  <a:lnTo>
                    <a:pt x="355001" y="0"/>
                  </a:lnTo>
                  <a:lnTo>
                    <a:pt x="3348378" y="0"/>
                  </a:lnTo>
                  <a:lnTo>
                    <a:pt x="3348407" y="86"/>
                  </a:lnTo>
                  <a:close/>
                </a:path>
              </a:pathLst>
            </a:custGeom>
            <a:gradFill flip="none" rotWithShape="1">
              <a:gsLst>
                <a:gs pos="0">
                  <a:schemeClr val="accent1">
                    <a:alpha val="29000"/>
                  </a:schemeClr>
                </a:gs>
                <a:gs pos="100000">
                  <a:schemeClr val="accent1">
                    <a:alpha val="0"/>
                  </a:schemeClr>
                </a:gs>
              </a:gsLst>
              <a:lin ang="13500000" scaled="1"/>
              <a:tileRect/>
            </a:gradFill>
            <a:ln w="12700" cap="flat" cmpd="sng" algn="ctr">
              <a:gradFill flip="none" rotWithShape="1">
                <a:gsLst>
                  <a:gs pos="0">
                    <a:schemeClr val="accent1"/>
                  </a:gs>
                  <a:gs pos="90000">
                    <a:schemeClr val="accent1">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grpSp>
      <p:graphicFrame>
        <p:nvGraphicFramePr>
          <p:cNvPr id="37" name="表格 36"/>
          <p:cNvGraphicFramePr>
            <a:graphicFrameLocks noGrp="1"/>
          </p:cNvGraphicFramePr>
          <p:nvPr>
            <p:extLst>
              <p:ext uri="{D42A27DB-BD31-4B8C-83A1-F6EECF244321}">
                <p14:modId xmlns:p14="http://schemas.microsoft.com/office/powerpoint/2010/main" val="1158844745"/>
              </p:ext>
            </p:extLst>
          </p:nvPr>
        </p:nvGraphicFramePr>
        <p:xfrm>
          <a:off x="1664707" y="1815315"/>
          <a:ext cx="9273310" cy="3583338"/>
        </p:xfrm>
        <a:graphic>
          <a:graphicData uri="http://schemas.openxmlformats.org/drawingml/2006/table">
            <a:tbl>
              <a:tblPr firstRow="1" bandRow="1">
                <a:tableStyleId>{5C22544A-7EE6-4342-B048-85BDC9FD1C3A}</a:tableStyleId>
              </a:tblPr>
              <a:tblGrid>
                <a:gridCol w="647975">
                  <a:extLst>
                    <a:ext uri="{9D8B030D-6E8A-4147-A177-3AD203B41FA5}">
                      <a16:colId xmlns:a16="http://schemas.microsoft.com/office/drawing/2014/main" val="20000"/>
                    </a:ext>
                  </a:extLst>
                </a:gridCol>
                <a:gridCol w="8625335">
                  <a:extLst>
                    <a:ext uri="{9D8B030D-6E8A-4147-A177-3AD203B41FA5}">
                      <a16:colId xmlns:a16="http://schemas.microsoft.com/office/drawing/2014/main" val="20001"/>
                    </a:ext>
                  </a:extLst>
                </a:gridCol>
              </a:tblGrid>
              <a:tr h="946467">
                <a:tc>
                  <a:txBody>
                    <a:bodyPr/>
                    <a:lstStyle/>
                    <a:p>
                      <a:pPr algn="ctr"/>
                      <a:r>
                        <a:rPr lang="en-US" altLang="zh-CN" sz="1700" b="0" dirty="0">
                          <a:solidFill>
                            <a:schemeClr val="bg1"/>
                          </a:solidFill>
                          <a:latin typeface="+mn-ea"/>
                          <a:ea typeface="+mn-ea"/>
                        </a:rPr>
                        <a:t>1.</a:t>
                      </a:r>
                      <a:endParaRPr lang="zh-CN" altLang="en-US" sz="1700" b="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pPr>
                      <a:r>
                        <a:rPr lang="zh-CN" altLang="zh-CN" sz="1600" b="0" kern="100" dirty="0">
                          <a:solidFill>
                            <a:schemeClr val="bg1"/>
                          </a:solidFill>
                          <a:latin typeface="+mn-ea"/>
                          <a:ea typeface="+mn-ea"/>
                          <a:cs typeface="+mn-cs"/>
                        </a:rPr>
                        <a:t>夏小雅</a:t>
                      </a:r>
                      <a:r>
                        <a:rPr lang="en-US" altLang="zh-CN" sz="1600" b="0" kern="100" dirty="0">
                          <a:solidFill>
                            <a:schemeClr val="bg1"/>
                          </a:solidFill>
                          <a:latin typeface="+mn-ea"/>
                          <a:ea typeface="+mn-ea"/>
                          <a:cs typeface="+mn-cs"/>
                        </a:rPr>
                        <a:t>,</a:t>
                      </a:r>
                      <a:r>
                        <a:rPr lang="zh-CN" altLang="zh-CN" sz="1600" b="0" kern="100" dirty="0">
                          <a:solidFill>
                            <a:schemeClr val="bg1"/>
                          </a:solidFill>
                          <a:latin typeface="+mn-ea"/>
                          <a:ea typeface="+mn-ea"/>
                          <a:cs typeface="+mn-cs"/>
                        </a:rPr>
                        <a:t>赵生宇</a:t>
                      </a:r>
                      <a:r>
                        <a:rPr lang="en-US" altLang="zh-CN" sz="1600" b="0" kern="100" dirty="0">
                          <a:solidFill>
                            <a:schemeClr val="bg1"/>
                          </a:solidFill>
                          <a:latin typeface="+mn-ea"/>
                          <a:ea typeface="+mn-ea"/>
                          <a:cs typeface="+mn-cs"/>
                        </a:rPr>
                        <a:t>,</a:t>
                      </a:r>
                      <a:r>
                        <a:rPr lang="zh-CN" altLang="zh-CN" sz="1600" b="0" kern="100" dirty="0">
                          <a:solidFill>
                            <a:schemeClr val="bg1"/>
                          </a:solidFill>
                          <a:latin typeface="+mn-ea"/>
                          <a:ea typeface="+mn-ea"/>
                          <a:cs typeface="+mn-cs"/>
                        </a:rPr>
                        <a:t>韩凡宇</a:t>
                      </a:r>
                      <a:r>
                        <a:rPr lang="en-US" altLang="zh-CN" sz="1600" b="0" kern="100" dirty="0">
                          <a:solidFill>
                            <a:schemeClr val="bg1"/>
                          </a:solidFill>
                          <a:latin typeface="+mn-ea"/>
                          <a:ea typeface="+mn-ea"/>
                          <a:cs typeface="+mn-cs"/>
                        </a:rPr>
                        <a:t>,</a:t>
                      </a:r>
                      <a:r>
                        <a:rPr lang="zh-CN" altLang="zh-CN" sz="1600" b="0" kern="100" dirty="0">
                          <a:solidFill>
                            <a:schemeClr val="bg1"/>
                          </a:solidFill>
                          <a:latin typeface="+mn-ea"/>
                          <a:ea typeface="+mn-ea"/>
                          <a:cs typeface="+mn-cs"/>
                        </a:rPr>
                        <a:t>等</a:t>
                      </a:r>
                      <a:r>
                        <a:rPr lang="en-US" altLang="zh-CN" sz="1600" b="0" kern="100" dirty="0">
                          <a:solidFill>
                            <a:schemeClr val="bg1"/>
                          </a:solidFill>
                          <a:latin typeface="+mn-ea"/>
                          <a:ea typeface="+mn-ea"/>
                          <a:cs typeface="+mn-cs"/>
                        </a:rPr>
                        <a:t>.</a:t>
                      </a:r>
                      <a:r>
                        <a:rPr lang="zh-CN" altLang="zh-CN" sz="1600" b="0" kern="100" dirty="0">
                          <a:solidFill>
                            <a:schemeClr val="bg1"/>
                          </a:solidFill>
                          <a:latin typeface="+mn-ea"/>
                          <a:ea typeface="+mn-ea"/>
                          <a:cs typeface="+mn-cs"/>
                        </a:rPr>
                        <a:t>面向开源协作数字生态的信息服务与数据挖掘</a:t>
                      </a:r>
                      <a:r>
                        <a:rPr lang="en-US" altLang="zh-CN" sz="1600" b="0" kern="100" dirty="0">
                          <a:solidFill>
                            <a:schemeClr val="bg1"/>
                          </a:solidFill>
                          <a:latin typeface="+mn-ea"/>
                          <a:ea typeface="+mn-ea"/>
                          <a:cs typeface="+mn-cs"/>
                        </a:rPr>
                        <a:t>[J].</a:t>
                      </a:r>
                      <a:r>
                        <a:rPr lang="zh-CN" altLang="zh-CN" sz="1600" b="0" kern="100" dirty="0">
                          <a:solidFill>
                            <a:schemeClr val="bg1"/>
                          </a:solidFill>
                          <a:latin typeface="+mn-ea"/>
                          <a:ea typeface="+mn-ea"/>
                          <a:cs typeface="+mn-cs"/>
                        </a:rPr>
                        <a:t>计算机科学</a:t>
                      </a:r>
                      <a:r>
                        <a:rPr lang="en-US" altLang="zh-CN" sz="1600" b="0" kern="100" dirty="0">
                          <a:solidFill>
                            <a:schemeClr val="bg1"/>
                          </a:solidFill>
                          <a:latin typeface="+mn-ea"/>
                          <a:ea typeface="+mn-ea"/>
                          <a:cs typeface="+mn-cs"/>
                        </a:rPr>
                        <a:t>,2024,51(10):187-195.</a:t>
                      </a:r>
                      <a:endParaRPr lang="zh-CN" altLang="zh-CN" sz="1600" b="0" kern="100" dirty="0">
                        <a:solidFill>
                          <a:schemeClr val="bg1"/>
                        </a:solidFill>
                        <a:latin typeface="+mn-ea"/>
                        <a:ea typeface="+mn-ea"/>
                        <a:cs typeface="+mn-cs"/>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576">
                <a:tc>
                  <a:txBody>
                    <a:bodyPr/>
                    <a:lstStyle/>
                    <a:p>
                      <a:pPr algn="ctr"/>
                      <a:r>
                        <a:rPr lang="en-US" altLang="zh-CN" sz="1700" b="0">
                          <a:solidFill>
                            <a:schemeClr val="bg1"/>
                          </a:solidFill>
                          <a:latin typeface="+mn-ea"/>
                          <a:ea typeface="+mn-ea"/>
                        </a:rPr>
                        <a:t>2.</a:t>
                      </a:r>
                      <a:endParaRPr lang="zh-CN" altLang="en-US" sz="1700" b="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42950" rtl="0" eaLnBrk="1" fontAlgn="auto" latinLnBrk="0" hangingPunct="1">
                        <a:lnSpc>
                          <a:spcPct val="100000"/>
                        </a:lnSpc>
                        <a:spcBef>
                          <a:spcPts val="0"/>
                        </a:spcBef>
                        <a:spcAft>
                          <a:spcPts val="0"/>
                        </a:spcAft>
                        <a:buClrTx/>
                        <a:buSzTx/>
                        <a:buFontTx/>
                        <a:buNone/>
                        <a:defRPr/>
                      </a:pPr>
                      <a:r>
                        <a:rPr lang="zh-CN" altLang="en-US" sz="1600" b="0" kern="100" dirty="0">
                          <a:solidFill>
                            <a:schemeClr val="bg1"/>
                          </a:solidFill>
                          <a:latin typeface="+mn-ea"/>
                          <a:ea typeface="+mn-ea"/>
                        </a:rPr>
                        <a:t>孙振亮</a:t>
                      </a:r>
                      <a:r>
                        <a:rPr lang="en-US" altLang="zh-CN" sz="1600" b="0" kern="100" dirty="0">
                          <a:solidFill>
                            <a:schemeClr val="bg1"/>
                          </a:solidFill>
                          <a:latin typeface="+mn-ea"/>
                          <a:ea typeface="+mn-ea"/>
                        </a:rPr>
                        <a:t>.</a:t>
                      </a:r>
                      <a:r>
                        <a:rPr lang="zh-CN" altLang="en-US" sz="1600" b="0" kern="100" dirty="0">
                          <a:solidFill>
                            <a:schemeClr val="bg1"/>
                          </a:solidFill>
                          <a:latin typeface="+mn-ea"/>
                          <a:ea typeface="+mn-ea"/>
                        </a:rPr>
                        <a:t>基于用户评分时序分析的协同过滤推荐算法研究</a:t>
                      </a:r>
                      <a:r>
                        <a:rPr lang="en-US" altLang="zh-CN" sz="1600" b="0" kern="100" dirty="0">
                          <a:solidFill>
                            <a:schemeClr val="bg1"/>
                          </a:solidFill>
                          <a:latin typeface="+mn-ea"/>
                          <a:ea typeface="+mn-ea"/>
                        </a:rPr>
                        <a:t>[D].</a:t>
                      </a:r>
                      <a:r>
                        <a:rPr lang="zh-CN" altLang="en-US" sz="1600" b="0" kern="100" dirty="0">
                          <a:solidFill>
                            <a:schemeClr val="bg1"/>
                          </a:solidFill>
                          <a:latin typeface="+mn-ea"/>
                          <a:ea typeface="+mn-ea"/>
                        </a:rPr>
                        <a:t>吉林大学</a:t>
                      </a:r>
                      <a:r>
                        <a:rPr lang="en-US" altLang="zh-CN" sz="1600" b="0" kern="100" dirty="0">
                          <a:solidFill>
                            <a:schemeClr val="bg1"/>
                          </a:solidFill>
                          <a:latin typeface="+mn-ea"/>
                          <a:ea typeface="+mn-ea"/>
                        </a:rPr>
                        <a:t>,2015.</a:t>
                      </a:r>
                      <a:endParaRPr lang="zh-CN" altLang="en-US" sz="1600" b="0" kern="10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07765">
                <a:tc>
                  <a:txBody>
                    <a:bodyPr/>
                    <a:lstStyle/>
                    <a:p>
                      <a:pPr algn="ctr"/>
                      <a:r>
                        <a:rPr lang="en-US" altLang="zh-CN" sz="1700" b="0">
                          <a:solidFill>
                            <a:schemeClr val="bg1"/>
                          </a:solidFill>
                          <a:latin typeface="+mn-ea"/>
                          <a:ea typeface="+mn-ea"/>
                        </a:rPr>
                        <a:t>3.</a:t>
                      </a:r>
                      <a:endParaRPr lang="zh-CN" altLang="en-US" sz="1700" b="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42950" rtl="0" eaLnBrk="1" fontAlgn="auto" latinLnBrk="0" hangingPunct="1">
                        <a:lnSpc>
                          <a:spcPct val="100000"/>
                        </a:lnSpc>
                        <a:spcBef>
                          <a:spcPts val="0"/>
                        </a:spcBef>
                        <a:spcAft>
                          <a:spcPts val="0"/>
                        </a:spcAft>
                        <a:buClrTx/>
                        <a:buSzTx/>
                        <a:buFontTx/>
                        <a:buNone/>
                        <a:defRPr/>
                      </a:pPr>
                      <a:r>
                        <a:rPr lang="zh-CN" altLang="en-US" sz="1600" b="0" kern="100" dirty="0">
                          <a:solidFill>
                            <a:schemeClr val="bg1"/>
                          </a:solidFill>
                          <a:latin typeface="+mn-ea"/>
                          <a:ea typeface="+mn-ea"/>
                        </a:rPr>
                        <a:t>林文婧</a:t>
                      </a:r>
                      <a:r>
                        <a:rPr lang="en-US" altLang="zh-CN" sz="1600" b="0" kern="100" dirty="0">
                          <a:solidFill>
                            <a:schemeClr val="bg1"/>
                          </a:solidFill>
                          <a:latin typeface="+mn-ea"/>
                          <a:ea typeface="+mn-ea"/>
                        </a:rPr>
                        <a:t>.Python</a:t>
                      </a:r>
                      <a:r>
                        <a:rPr lang="zh-CN" altLang="en-US" sz="1600" b="0" kern="100" dirty="0">
                          <a:solidFill>
                            <a:schemeClr val="bg1"/>
                          </a:solidFill>
                          <a:latin typeface="+mn-ea"/>
                          <a:ea typeface="+mn-ea"/>
                        </a:rPr>
                        <a:t>和</a:t>
                      </a:r>
                      <a:r>
                        <a:rPr lang="en-US" altLang="zh-CN" sz="1600" b="0" kern="100" dirty="0" err="1">
                          <a:solidFill>
                            <a:schemeClr val="bg1"/>
                          </a:solidFill>
                          <a:latin typeface="+mn-ea"/>
                          <a:ea typeface="+mn-ea"/>
                        </a:rPr>
                        <a:t>PyEcharts</a:t>
                      </a:r>
                      <a:r>
                        <a:rPr lang="zh-CN" altLang="en-US" sz="1600" b="0" kern="100" dirty="0">
                          <a:solidFill>
                            <a:schemeClr val="bg1"/>
                          </a:solidFill>
                          <a:latin typeface="+mn-ea"/>
                          <a:ea typeface="+mn-ea"/>
                        </a:rPr>
                        <a:t>的数据可视化技术应用</a:t>
                      </a:r>
                      <a:r>
                        <a:rPr lang="en-US" altLang="zh-CN" sz="1600" b="0" kern="100" dirty="0">
                          <a:solidFill>
                            <a:schemeClr val="bg1"/>
                          </a:solidFill>
                          <a:latin typeface="+mn-ea"/>
                          <a:ea typeface="+mn-ea"/>
                        </a:rPr>
                        <a:t>[J].</a:t>
                      </a:r>
                      <a:r>
                        <a:rPr lang="zh-CN" altLang="en-US" sz="1600" b="0" kern="100" dirty="0">
                          <a:solidFill>
                            <a:schemeClr val="bg1"/>
                          </a:solidFill>
                          <a:latin typeface="+mn-ea"/>
                          <a:ea typeface="+mn-ea"/>
                        </a:rPr>
                        <a:t>集成电路应用</a:t>
                      </a:r>
                      <a:r>
                        <a:rPr lang="en-US" altLang="zh-CN" sz="1600" b="0" kern="100" dirty="0">
                          <a:solidFill>
                            <a:schemeClr val="bg1"/>
                          </a:solidFill>
                          <a:latin typeface="+mn-ea"/>
                          <a:ea typeface="+mn-ea"/>
                        </a:rPr>
                        <a:t>,2024,41(02):204-205.DOI:10.19339/j.issn.1674-2583.2024.02.091.</a:t>
                      </a:r>
                      <a:endParaRPr lang="zh-CN" altLang="en-US" sz="1600" b="0" kern="10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07765">
                <a:tc>
                  <a:txBody>
                    <a:bodyPr/>
                    <a:lstStyle/>
                    <a:p>
                      <a:pPr algn="ctr"/>
                      <a:r>
                        <a:rPr lang="en-US" altLang="zh-CN" sz="1700" b="0">
                          <a:solidFill>
                            <a:schemeClr val="bg1"/>
                          </a:solidFill>
                          <a:latin typeface="+mn-ea"/>
                          <a:ea typeface="+mn-ea"/>
                        </a:rPr>
                        <a:t>4.</a:t>
                      </a:r>
                      <a:endParaRPr lang="zh-CN" altLang="en-US" sz="1700" b="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42950" rtl="0" eaLnBrk="1" fontAlgn="auto" latinLnBrk="0" hangingPunct="1">
                        <a:lnSpc>
                          <a:spcPct val="100000"/>
                        </a:lnSpc>
                        <a:spcBef>
                          <a:spcPts val="0"/>
                        </a:spcBef>
                        <a:spcAft>
                          <a:spcPts val="0"/>
                        </a:spcAft>
                        <a:buClrTx/>
                        <a:buSzTx/>
                        <a:buFontTx/>
                        <a:buNone/>
                        <a:defRPr/>
                      </a:pPr>
                      <a:r>
                        <a:rPr lang="zh-CN" altLang="en-US" sz="1600" kern="100" dirty="0">
                          <a:solidFill>
                            <a:schemeClr val="bg1"/>
                          </a:solidFill>
                          <a:latin typeface="+mn-ea"/>
                        </a:rPr>
                        <a:t>张文</a:t>
                      </a:r>
                      <a:r>
                        <a:rPr lang="en-US" altLang="zh-CN" sz="1600" kern="100" dirty="0">
                          <a:solidFill>
                            <a:schemeClr val="bg1"/>
                          </a:solidFill>
                          <a:latin typeface="+mn-ea"/>
                        </a:rPr>
                        <a:t>.</a:t>
                      </a:r>
                      <a:r>
                        <a:rPr lang="zh-CN" altLang="en-US" sz="1600" kern="100" dirty="0">
                          <a:solidFill>
                            <a:schemeClr val="bg1"/>
                          </a:solidFill>
                          <a:latin typeface="+mn-ea"/>
                        </a:rPr>
                        <a:t>基于</a:t>
                      </a:r>
                      <a:r>
                        <a:rPr lang="en-US" altLang="zh-CN" sz="1600" kern="100" dirty="0">
                          <a:solidFill>
                            <a:schemeClr val="bg1"/>
                          </a:solidFill>
                          <a:latin typeface="+mn-ea"/>
                        </a:rPr>
                        <a:t>Python</a:t>
                      </a:r>
                      <a:r>
                        <a:rPr lang="zh-CN" altLang="en-US" sz="1600" kern="100" dirty="0">
                          <a:solidFill>
                            <a:schemeClr val="bg1"/>
                          </a:solidFill>
                          <a:latin typeface="+mn-ea"/>
                        </a:rPr>
                        <a:t>数据可视化的研究与应用</a:t>
                      </a:r>
                      <a:r>
                        <a:rPr lang="en-US" altLang="zh-CN" sz="1600" kern="100" dirty="0">
                          <a:solidFill>
                            <a:schemeClr val="bg1"/>
                          </a:solidFill>
                          <a:latin typeface="+mn-ea"/>
                        </a:rPr>
                        <a:t>[J].</a:t>
                      </a:r>
                      <a:r>
                        <a:rPr lang="zh-CN" altLang="en-US" sz="1600" kern="100" dirty="0">
                          <a:solidFill>
                            <a:schemeClr val="bg1"/>
                          </a:solidFill>
                          <a:latin typeface="+mn-ea"/>
                        </a:rPr>
                        <a:t>电脑编程技巧与维护</a:t>
                      </a:r>
                      <a:r>
                        <a:rPr lang="en-US" altLang="zh-CN" sz="1600" kern="100" dirty="0">
                          <a:solidFill>
                            <a:schemeClr val="bg1"/>
                          </a:solidFill>
                          <a:latin typeface="+mn-ea"/>
                        </a:rPr>
                        <a:t>,2023,(11):3-5+12.DOI:10.16184/j.cnki.comprg.2023.11.038.</a:t>
                      </a: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7765">
                <a:tc>
                  <a:txBody>
                    <a:bodyPr/>
                    <a:lstStyle/>
                    <a:p>
                      <a:pPr algn="ctr"/>
                      <a:r>
                        <a:rPr lang="en-US" altLang="zh-CN" sz="1700" b="0">
                          <a:solidFill>
                            <a:schemeClr val="bg1"/>
                          </a:solidFill>
                          <a:latin typeface="+mn-ea"/>
                          <a:ea typeface="+mn-ea"/>
                        </a:rPr>
                        <a:t>5.</a:t>
                      </a:r>
                      <a:endParaRPr lang="zh-CN" altLang="en-US" sz="1700" b="0" dirty="0">
                        <a:solidFill>
                          <a:schemeClr val="bg1"/>
                        </a:solidFill>
                        <a:latin typeface="+mn-ea"/>
                        <a:ea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42950" rtl="0" eaLnBrk="1" fontAlgn="auto" latinLnBrk="0" hangingPunct="1">
                        <a:lnSpc>
                          <a:spcPct val="100000"/>
                        </a:lnSpc>
                        <a:spcBef>
                          <a:spcPts val="0"/>
                        </a:spcBef>
                        <a:spcAft>
                          <a:spcPts val="0"/>
                        </a:spcAft>
                        <a:buClrTx/>
                        <a:buSzTx/>
                        <a:buFontTx/>
                        <a:buNone/>
                        <a:defRPr/>
                      </a:pPr>
                      <a:r>
                        <a:rPr lang="zh-CN" altLang="en-US" sz="1600" kern="100" dirty="0">
                          <a:solidFill>
                            <a:schemeClr val="bg1"/>
                          </a:solidFill>
                          <a:latin typeface="+mn-ea"/>
                        </a:rPr>
                        <a:t>黄必栋</a:t>
                      </a:r>
                      <a:r>
                        <a:rPr lang="en-US" altLang="zh-CN" sz="1600" kern="100" dirty="0">
                          <a:solidFill>
                            <a:schemeClr val="bg1"/>
                          </a:solidFill>
                          <a:latin typeface="+mn-ea"/>
                        </a:rPr>
                        <a:t>.</a:t>
                      </a:r>
                      <a:r>
                        <a:rPr lang="zh-CN" altLang="en-US" sz="1600" kern="100" dirty="0">
                          <a:solidFill>
                            <a:schemeClr val="bg1"/>
                          </a:solidFill>
                          <a:latin typeface="+mn-ea"/>
                        </a:rPr>
                        <a:t>基于</a:t>
                      </a:r>
                      <a:r>
                        <a:rPr lang="en-US" altLang="zh-CN" sz="1600" kern="100" dirty="0" err="1">
                          <a:solidFill>
                            <a:schemeClr val="bg1"/>
                          </a:solidFill>
                          <a:latin typeface="+mn-ea"/>
                        </a:rPr>
                        <a:t>PySpark</a:t>
                      </a:r>
                      <a:r>
                        <a:rPr lang="zh-CN" altLang="en-US" sz="1600" kern="100" dirty="0">
                          <a:solidFill>
                            <a:schemeClr val="bg1"/>
                          </a:solidFill>
                          <a:latin typeface="+mn-ea"/>
                        </a:rPr>
                        <a:t>和</a:t>
                      </a:r>
                      <a:r>
                        <a:rPr lang="en-US" altLang="zh-CN" sz="1600" kern="100" dirty="0">
                          <a:solidFill>
                            <a:schemeClr val="bg1"/>
                          </a:solidFill>
                          <a:latin typeface="+mn-ea"/>
                        </a:rPr>
                        <a:t>Pandas</a:t>
                      </a:r>
                      <a:r>
                        <a:rPr lang="zh-CN" altLang="en-US" sz="1600" kern="100" dirty="0">
                          <a:solidFill>
                            <a:schemeClr val="bg1"/>
                          </a:solidFill>
                          <a:latin typeface="+mn-ea"/>
                        </a:rPr>
                        <a:t>融合的大数据时序分析方法</a:t>
                      </a:r>
                      <a:r>
                        <a:rPr lang="en-US" altLang="zh-CN" sz="1600" kern="100" dirty="0">
                          <a:solidFill>
                            <a:schemeClr val="bg1"/>
                          </a:solidFill>
                          <a:latin typeface="+mn-ea"/>
                        </a:rPr>
                        <a:t>[J].</a:t>
                      </a:r>
                      <a:r>
                        <a:rPr lang="zh-CN" altLang="en-US" sz="1600" kern="100" dirty="0">
                          <a:solidFill>
                            <a:schemeClr val="bg1"/>
                          </a:solidFill>
                          <a:latin typeface="+mn-ea"/>
                        </a:rPr>
                        <a:t>电子技术与软件工程</a:t>
                      </a:r>
                      <a:r>
                        <a:rPr lang="en-US" altLang="zh-CN" sz="1600" kern="100" dirty="0">
                          <a:solidFill>
                            <a:schemeClr val="bg1"/>
                          </a:solidFill>
                          <a:latin typeface="+mn-ea"/>
                        </a:rPr>
                        <a:t>,2022,(01):201-204.</a:t>
                      </a:r>
                      <a:r>
                        <a:rPr lang="zh-CN" altLang="en-US" sz="1600" kern="100" dirty="0">
                          <a:solidFill>
                            <a:schemeClr val="bg1"/>
                          </a:solidFill>
                          <a:latin typeface="+mn-ea"/>
                        </a:rPr>
                        <a:t>研究内容与目标</a:t>
                      </a:r>
                      <a:r>
                        <a:rPr lang="en-US" altLang="zh-CN" sz="1600" kern="100" dirty="0">
                          <a:solidFill>
                            <a:schemeClr val="bg1"/>
                          </a:solidFill>
                          <a:latin typeface="+mn-ea"/>
                        </a:rPr>
                        <a:t>.</a:t>
                      </a:r>
                      <a:endParaRPr lang="zh-CN" altLang="en-US" sz="1600" kern="100" dirty="0">
                        <a:solidFill>
                          <a:schemeClr val="bg1"/>
                        </a:solidFill>
                        <a:latin typeface="+mn-ea"/>
                      </a:endParaRPr>
                    </a:p>
                  </a:txBody>
                  <a:tcPr marL="107664" marR="107664" marT="53832" marB="538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3" name="组合 2"/>
          <p:cNvGrpSpPr/>
          <p:nvPr/>
        </p:nvGrpSpPr>
        <p:grpSpPr>
          <a:xfrm flipH="1">
            <a:off x="10196498" y="5442618"/>
            <a:ext cx="2194174" cy="2485601"/>
            <a:chOff x="-5774606" y="3178591"/>
            <a:chExt cx="3490247" cy="3953817"/>
          </a:xfrm>
        </p:grpSpPr>
        <p:grpSp>
          <p:nvGrpSpPr>
            <p:cNvPr id="42" name="组合 41"/>
            <p:cNvGrpSpPr/>
            <p:nvPr/>
          </p:nvGrpSpPr>
          <p:grpSpPr>
            <a:xfrm>
              <a:off x="-5774606" y="3178591"/>
              <a:ext cx="2224368" cy="3953817"/>
              <a:chOff x="6596952" y="4217440"/>
              <a:chExt cx="2083508" cy="3703438"/>
            </a:xfrm>
          </p:grpSpPr>
          <p:sp>
            <p:nvSpPr>
              <p:cNvPr id="43" name="任意多边形: 形状 42"/>
              <p:cNvSpPr/>
              <p:nvPr/>
            </p:nvSpPr>
            <p:spPr>
              <a:xfrm rot="16200000">
                <a:off x="7283704" y="3530772"/>
                <a:ext cx="710002" cy="2083337"/>
              </a:xfrm>
              <a:custGeom>
                <a:avLst/>
                <a:gdLst>
                  <a:gd name="connsiteX0" fmla="*/ 710002 w 710002"/>
                  <a:gd name="connsiteY0" fmla="*/ 1041668 h 2083337"/>
                  <a:gd name="connsiteX1" fmla="*/ 355001 w 710002"/>
                  <a:gd name="connsiteY1" fmla="*/ 2083337 h 2083337"/>
                  <a:gd name="connsiteX2" fmla="*/ 0 w 710002"/>
                  <a:gd name="connsiteY2" fmla="*/ 1041669 h 2083337"/>
                  <a:gd name="connsiteX3" fmla="*/ 355001 w 710002"/>
                  <a:gd name="connsiteY3" fmla="*/ 0 h 2083337"/>
                  <a:gd name="connsiteX4" fmla="*/ 710002 w 710002"/>
                  <a:gd name="connsiteY4" fmla="*/ 1041668 h 208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002" h="2083337">
                    <a:moveTo>
                      <a:pt x="710002" y="1041668"/>
                    </a:moveTo>
                    <a:lnTo>
                      <a:pt x="355001" y="2083337"/>
                    </a:lnTo>
                    <a:lnTo>
                      <a:pt x="0" y="1041669"/>
                    </a:lnTo>
                    <a:lnTo>
                      <a:pt x="355001" y="0"/>
                    </a:lnTo>
                    <a:lnTo>
                      <a:pt x="710002" y="1041668"/>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44" name="任意多边形: 形状 43"/>
              <p:cNvSpPr/>
              <p:nvPr/>
            </p:nvSpPr>
            <p:spPr>
              <a:xfrm rot="16200000">
                <a:off x="6485321" y="5725740"/>
                <a:ext cx="3348437" cy="1041840"/>
              </a:xfrm>
              <a:custGeom>
                <a:avLst/>
                <a:gdLst>
                  <a:gd name="connsiteX0" fmla="*/ 3348437 w 3348437"/>
                  <a:gd name="connsiteY0" fmla="*/ 1041756 h 1041840"/>
                  <a:gd name="connsiteX1" fmla="*/ 3348408 w 3348437"/>
                  <a:gd name="connsiteY1" fmla="*/ 1041840 h 1041840"/>
                  <a:gd name="connsiteX2" fmla="*/ 355031 w 3348437"/>
                  <a:gd name="connsiteY2" fmla="*/ 1041840 h 1041840"/>
                  <a:gd name="connsiteX3" fmla="*/ 0 w 3348437"/>
                  <a:gd name="connsiteY3" fmla="*/ 87 h 1041840"/>
                  <a:gd name="connsiteX4" fmla="*/ 30 w 3348437"/>
                  <a:gd name="connsiteY4" fmla="*/ 0 h 1041840"/>
                  <a:gd name="connsiteX5" fmla="*/ 2993466 w 3348437"/>
                  <a:gd name="connsiteY5" fmla="*/ 0 h 1041840"/>
                  <a:gd name="connsiteX6" fmla="*/ 2993436 w 3348437"/>
                  <a:gd name="connsiteY6" fmla="*/ 88 h 1041840"/>
                  <a:gd name="connsiteX7" fmla="*/ 3348437 w 3348437"/>
                  <a:gd name="connsiteY7" fmla="*/ 1041756 h 10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7" h="1041840">
                    <a:moveTo>
                      <a:pt x="3348437" y="1041756"/>
                    </a:moveTo>
                    <a:lnTo>
                      <a:pt x="3348408" y="1041840"/>
                    </a:lnTo>
                    <a:lnTo>
                      <a:pt x="355031" y="1041840"/>
                    </a:lnTo>
                    <a:lnTo>
                      <a:pt x="0" y="87"/>
                    </a:lnTo>
                    <a:lnTo>
                      <a:pt x="30" y="0"/>
                    </a:lnTo>
                    <a:lnTo>
                      <a:pt x="2993466" y="0"/>
                    </a:lnTo>
                    <a:lnTo>
                      <a:pt x="2993436" y="88"/>
                    </a:lnTo>
                    <a:lnTo>
                      <a:pt x="3348437" y="1041756"/>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45" name="任意多边形: 形状 44"/>
              <p:cNvSpPr/>
              <p:nvPr/>
            </p:nvSpPr>
            <p:spPr>
              <a:xfrm rot="16200000">
                <a:off x="5443582" y="5725811"/>
                <a:ext cx="3348407" cy="1041667"/>
              </a:xfrm>
              <a:custGeom>
                <a:avLst/>
                <a:gdLst>
                  <a:gd name="connsiteX0" fmla="*/ 3348407 w 3348407"/>
                  <a:gd name="connsiteY0" fmla="*/ 86 h 1041667"/>
                  <a:gd name="connsiteX1" fmla="*/ 2993436 w 3348407"/>
                  <a:gd name="connsiteY1" fmla="*/ 1041667 h 1041667"/>
                  <a:gd name="connsiteX2" fmla="*/ 0 w 3348407"/>
                  <a:gd name="connsiteY2" fmla="*/ 1041667 h 1041667"/>
                  <a:gd name="connsiteX3" fmla="*/ 355001 w 3348407"/>
                  <a:gd name="connsiteY3" fmla="*/ 0 h 1041667"/>
                  <a:gd name="connsiteX4" fmla="*/ 3348378 w 3348407"/>
                  <a:gd name="connsiteY4" fmla="*/ 0 h 1041667"/>
                  <a:gd name="connsiteX5" fmla="*/ 3348407 w 3348407"/>
                  <a:gd name="connsiteY5" fmla="*/ 86 h 10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8407" h="1041667">
                    <a:moveTo>
                      <a:pt x="3348407" y="86"/>
                    </a:moveTo>
                    <a:lnTo>
                      <a:pt x="2993436" y="1041667"/>
                    </a:lnTo>
                    <a:lnTo>
                      <a:pt x="0" y="1041667"/>
                    </a:lnTo>
                    <a:lnTo>
                      <a:pt x="355001" y="0"/>
                    </a:lnTo>
                    <a:lnTo>
                      <a:pt x="3348378" y="0"/>
                    </a:lnTo>
                    <a:lnTo>
                      <a:pt x="3348407" y="86"/>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grpSp>
        <p:grpSp>
          <p:nvGrpSpPr>
            <p:cNvPr id="46" name="组合 45"/>
            <p:cNvGrpSpPr/>
            <p:nvPr/>
          </p:nvGrpSpPr>
          <p:grpSpPr>
            <a:xfrm>
              <a:off x="-3994322" y="4027129"/>
              <a:ext cx="1709963" cy="3039461"/>
              <a:chOff x="6596952" y="4217440"/>
              <a:chExt cx="2083508" cy="3703438"/>
            </a:xfrm>
          </p:grpSpPr>
          <p:sp>
            <p:nvSpPr>
              <p:cNvPr id="47" name="任意多边形: 形状 46"/>
              <p:cNvSpPr/>
              <p:nvPr/>
            </p:nvSpPr>
            <p:spPr>
              <a:xfrm rot="16200000">
                <a:off x="7283704" y="3530772"/>
                <a:ext cx="710002" cy="2083337"/>
              </a:xfrm>
              <a:custGeom>
                <a:avLst/>
                <a:gdLst>
                  <a:gd name="connsiteX0" fmla="*/ 710002 w 710002"/>
                  <a:gd name="connsiteY0" fmla="*/ 1041668 h 2083337"/>
                  <a:gd name="connsiteX1" fmla="*/ 355001 w 710002"/>
                  <a:gd name="connsiteY1" fmla="*/ 2083337 h 2083337"/>
                  <a:gd name="connsiteX2" fmla="*/ 0 w 710002"/>
                  <a:gd name="connsiteY2" fmla="*/ 1041669 h 2083337"/>
                  <a:gd name="connsiteX3" fmla="*/ 355001 w 710002"/>
                  <a:gd name="connsiteY3" fmla="*/ 0 h 2083337"/>
                  <a:gd name="connsiteX4" fmla="*/ 710002 w 710002"/>
                  <a:gd name="connsiteY4" fmla="*/ 1041668 h 208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002" h="2083337">
                    <a:moveTo>
                      <a:pt x="710002" y="1041668"/>
                    </a:moveTo>
                    <a:lnTo>
                      <a:pt x="355001" y="2083337"/>
                    </a:lnTo>
                    <a:lnTo>
                      <a:pt x="0" y="1041669"/>
                    </a:lnTo>
                    <a:lnTo>
                      <a:pt x="355001" y="0"/>
                    </a:lnTo>
                    <a:lnTo>
                      <a:pt x="710002" y="1041668"/>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48" name="任意多边形: 形状 47"/>
              <p:cNvSpPr/>
              <p:nvPr/>
            </p:nvSpPr>
            <p:spPr>
              <a:xfrm rot="16200000">
                <a:off x="6485321" y="5725740"/>
                <a:ext cx="3348437" cy="1041840"/>
              </a:xfrm>
              <a:custGeom>
                <a:avLst/>
                <a:gdLst>
                  <a:gd name="connsiteX0" fmla="*/ 3348437 w 3348437"/>
                  <a:gd name="connsiteY0" fmla="*/ 1041756 h 1041840"/>
                  <a:gd name="connsiteX1" fmla="*/ 3348408 w 3348437"/>
                  <a:gd name="connsiteY1" fmla="*/ 1041840 h 1041840"/>
                  <a:gd name="connsiteX2" fmla="*/ 355031 w 3348437"/>
                  <a:gd name="connsiteY2" fmla="*/ 1041840 h 1041840"/>
                  <a:gd name="connsiteX3" fmla="*/ 0 w 3348437"/>
                  <a:gd name="connsiteY3" fmla="*/ 87 h 1041840"/>
                  <a:gd name="connsiteX4" fmla="*/ 30 w 3348437"/>
                  <a:gd name="connsiteY4" fmla="*/ 0 h 1041840"/>
                  <a:gd name="connsiteX5" fmla="*/ 2993466 w 3348437"/>
                  <a:gd name="connsiteY5" fmla="*/ 0 h 1041840"/>
                  <a:gd name="connsiteX6" fmla="*/ 2993436 w 3348437"/>
                  <a:gd name="connsiteY6" fmla="*/ 88 h 1041840"/>
                  <a:gd name="connsiteX7" fmla="*/ 3348437 w 3348437"/>
                  <a:gd name="connsiteY7" fmla="*/ 1041756 h 10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7" h="1041840">
                    <a:moveTo>
                      <a:pt x="3348437" y="1041756"/>
                    </a:moveTo>
                    <a:lnTo>
                      <a:pt x="3348408" y="1041840"/>
                    </a:lnTo>
                    <a:lnTo>
                      <a:pt x="355031" y="1041840"/>
                    </a:lnTo>
                    <a:lnTo>
                      <a:pt x="0" y="87"/>
                    </a:lnTo>
                    <a:lnTo>
                      <a:pt x="30" y="0"/>
                    </a:lnTo>
                    <a:lnTo>
                      <a:pt x="2993466" y="0"/>
                    </a:lnTo>
                    <a:lnTo>
                      <a:pt x="2993436" y="88"/>
                    </a:lnTo>
                    <a:lnTo>
                      <a:pt x="3348437" y="1041756"/>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sp>
            <p:nvSpPr>
              <p:cNvPr id="49" name="任意多边形: 形状 48"/>
              <p:cNvSpPr/>
              <p:nvPr/>
            </p:nvSpPr>
            <p:spPr>
              <a:xfrm rot="16200000">
                <a:off x="5443582" y="5725811"/>
                <a:ext cx="3348407" cy="1041667"/>
              </a:xfrm>
              <a:custGeom>
                <a:avLst/>
                <a:gdLst>
                  <a:gd name="connsiteX0" fmla="*/ 3348407 w 3348407"/>
                  <a:gd name="connsiteY0" fmla="*/ 86 h 1041667"/>
                  <a:gd name="connsiteX1" fmla="*/ 2993436 w 3348407"/>
                  <a:gd name="connsiteY1" fmla="*/ 1041667 h 1041667"/>
                  <a:gd name="connsiteX2" fmla="*/ 0 w 3348407"/>
                  <a:gd name="connsiteY2" fmla="*/ 1041667 h 1041667"/>
                  <a:gd name="connsiteX3" fmla="*/ 355001 w 3348407"/>
                  <a:gd name="connsiteY3" fmla="*/ 0 h 1041667"/>
                  <a:gd name="connsiteX4" fmla="*/ 3348378 w 3348407"/>
                  <a:gd name="connsiteY4" fmla="*/ 0 h 1041667"/>
                  <a:gd name="connsiteX5" fmla="*/ 3348407 w 3348407"/>
                  <a:gd name="connsiteY5" fmla="*/ 86 h 10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8407" h="1041667">
                    <a:moveTo>
                      <a:pt x="3348407" y="86"/>
                    </a:moveTo>
                    <a:lnTo>
                      <a:pt x="2993436" y="1041667"/>
                    </a:lnTo>
                    <a:lnTo>
                      <a:pt x="0" y="1041667"/>
                    </a:lnTo>
                    <a:lnTo>
                      <a:pt x="355001" y="0"/>
                    </a:lnTo>
                    <a:lnTo>
                      <a:pt x="3348378" y="0"/>
                    </a:lnTo>
                    <a:lnTo>
                      <a:pt x="3348407" y="86"/>
                    </a:lnTo>
                    <a:close/>
                  </a:path>
                </a:pathLst>
              </a:custGeom>
              <a:gradFill flip="none" rotWithShape="1">
                <a:gsLst>
                  <a:gs pos="0">
                    <a:schemeClr val="accent2">
                      <a:alpha val="30000"/>
                    </a:schemeClr>
                  </a:gs>
                  <a:gs pos="100000">
                    <a:schemeClr val="accent2">
                      <a:alpha val="0"/>
                    </a:schemeClr>
                  </a:gs>
                </a:gsLst>
                <a:lin ang="13500000" scaled="1"/>
                <a:tileRect/>
              </a:gradFill>
              <a:ln w="12700" cap="flat" cmpd="sng" algn="ctr">
                <a:gradFill flip="none" rotWithShape="1">
                  <a:gsLst>
                    <a:gs pos="0">
                      <a:schemeClr val="accent2"/>
                    </a:gs>
                    <a:gs pos="90000">
                      <a:schemeClr val="accent2">
                        <a:alpha val="0"/>
                      </a:schemeClr>
                    </a:gs>
                  </a:gsLst>
                  <a:lin ang="1080000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思源黑体 CN Normal" panose="020B0400000000000000" pitchFamily="34" charset="-122"/>
                  <a:cs typeface="+mn-cs"/>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77167" y="-748267"/>
            <a:ext cx="8437666" cy="8437662"/>
            <a:chOff x="1877167" y="-748267"/>
            <a:chExt cx="8437666" cy="8437662"/>
          </a:xfrm>
        </p:grpSpPr>
        <p:sp>
          <p:nvSpPr>
            <p:cNvPr id="148" name="椭圆 147"/>
            <p:cNvSpPr/>
            <p:nvPr/>
          </p:nvSpPr>
          <p:spPr>
            <a:xfrm>
              <a:off x="1877167" y="-748267"/>
              <a:ext cx="8437666" cy="8437662"/>
            </a:xfrm>
            <a:prstGeom prst="ellipse">
              <a:avLst/>
            </a:prstGeom>
            <a:gradFill flip="none" rotWithShape="1">
              <a:gsLst>
                <a:gs pos="98000">
                  <a:schemeClr val="accent1">
                    <a:alpha val="20000"/>
                  </a:schemeClr>
                </a:gs>
                <a:gs pos="61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49" name="椭圆 148"/>
            <p:cNvSpPr/>
            <p:nvPr/>
          </p:nvSpPr>
          <p:spPr>
            <a:xfrm>
              <a:off x="3305811" y="716818"/>
              <a:ext cx="5580378" cy="5580376"/>
            </a:xfrm>
            <a:prstGeom prst="ellipse">
              <a:avLst/>
            </a:prstGeom>
            <a:gradFill flip="none" rotWithShape="1">
              <a:gsLst>
                <a:gs pos="98000">
                  <a:schemeClr val="accent1">
                    <a:alpha val="20000"/>
                  </a:schemeClr>
                </a:gs>
                <a:gs pos="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pic>
          <p:nvPicPr>
            <p:cNvPr id="223" name="图片 222" descr="图片包含 蓝色, 水, 小, 飞行&#10;&#10;描述已自动生成"/>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8298" t="1421" r="18298" b="3447"/>
            <a:stretch>
              <a:fillRect/>
            </a:stretch>
          </p:blipFill>
          <p:spPr>
            <a:xfrm>
              <a:off x="5105621" y="2712939"/>
              <a:ext cx="1990766" cy="1990766"/>
            </a:xfrm>
            <a:custGeom>
              <a:avLst/>
              <a:gdLst>
                <a:gd name="connsiteX0" fmla="*/ 840399 w 1680798"/>
                <a:gd name="connsiteY0" fmla="*/ 0 h 1680798"/>
                <a:gd name="connsiteX1" fmla="*/ 1680798 w 1680798"/>
                <a:gd name="connsiteY1" fmla="*/ 840399 h 1680798"/>
                <a:gd name="connsiteX2" fmla="*/ 840399 w 1680798"/>
                <a:gd name="connsiteY2" fmla="*/ 1680798 h 1680798"/>
                <a:gd name="connsiteX3" fmla="*/ 0 w 1680798"/>
                <a:gd name="connsiteY3" fmla="*/ 840399 h 1680798"/>
                <a:gd name="connsiteX4" fmla="*/ 840399 w 1680798"/>
                <a:gd name="connsiteY4" fmla="*/ 0 h 168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798" h="1680798">
                  <a:moveTo>
                    <a:pt x="840399" y="0"/>
                  </a:moveTo>
                  <a:cubicBezTo>
                    <a:pt x="1304539" y="0"/>
                    <a:pt x="1680798" y="376259"/>
                    <a:pt x="1680798" y="840399"/>
                  </a:cubicBezTo>
                  <a:cubicBezTo>
                    <a:pt x="1680798" y="1304539"/>
                    <a:pt x="1304539" y="1680798"/>
                    <a:pt x="840399" y="1680798"/>
                  </a:cubicBezTo>
                  <a:cubicBezTo>
                    <a:pt x="376259" y="1680798"/>
                    <a:pt x="0" y="1304539"/>
                    <a:pt x="0" y="840399"/>
                  </a:cubicBezTo>
                  <a:cubicBezTo>
                    <a:pt x="0" y="376259"/>
                    <a:pt x="376259" y="0"/>
                    <a:pt x="840399" y="0"/>
                  </a:cubicBezTo>
                  <a:close/>
                </a:path>
              </a:pathLst>
            </a:custGeom>
          </p:spPr>
        </p:pic>
        <p:grpSp>
          <p:nvGrpSpPr>
            <p:cNvPr id="150" name="组合 149"/>
            <p:cNvGrpSpPr/>
            <p:nvPr/>
          </p:nvGrpSpPr>
          <p:grpSpPr>
            <a:xfrm rot="1346679">
              <a:off x="4580281" y="2193685"/>
              <a:ext cx="3031448" cy="3031446"/>
              <a:chOff x="2435230" y="2362200"/>
              <a:chExt cx="1567814" cy="1567814"/>
            </a:xfrm>
          </p:grpSpPr>
          <p:sp>
            <p:nvSpPr>
              <p:cNvPr id="151" name="弧形 150"/>
              <p:cNvSpPr/>
              <p:nvPr/>
            </p:nvSpPr>
            <p:spPr>
              <a:xfrm rot="13885586">
                <a:off x="2435230" y="2362200"/>
                <a:ext cx="1567814" cy="1567814"/>
              </a:xfrm>
              <a:prstGeom prst="arc">
                <a:avLst/>
              </a:prstGeom>
              <a:ln w="444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52" name="弧形 151"/>
              <p:cNvSpPr/>
              <p:nvPr/>
            </p:nvSpPr>
            <p:spPr>
              <a:xfrm rot="6792960">
                <a:off x="2435230" y="2362200"/>
                <a:ext cx="1567814" cy="1567814"/>
              </a:xfrm>
              <a:prstGeom prst="arc">
                <a:avLst/>
              </a:prstGeom>
              <a:ln w="190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53" name="弧形 152"/>
              <p:cNvSpPr/>
              <p:nvPr/>
            </p:nvSpPr>
            <p:spPr>
              <a:xfrm>
                <a:off x="2435230" y="2362200"/>
                <a:ext cx="1567814" cy="1567814"/>
              </a:xfrm>
              <a:prstGeom prst="arc">
                <a:avLst/>
              </a:prstGeom>
              <a:ln w="444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grpSp>
        <p:grpSp>
          <p:nvGrpSpPr>
            <p:cNvPr id="154" name="组合 153"/>
            <p:cNvGrpSpPr/>
            <p:nvPr/>
          </p:nvGrpSpPr>
          <p:grpSpPr>
            <a:xfrm>
              <a:off x="4788850" y="2408551"/>
              <a:ext cx="2614300" cy="2601708"/>
              <a:chOff x="4292133" y="3708678"/>
              <a:chExt cx="3552068" cy="3534961"/>
            </a:xfrm>
            <a:gradFill flip="none" rotWithShape="1">
              <a:gsLst>
                <a:gs pos="100000">
                  <a:schemeClr val="accent1"/>
                </a:gs>
                <a:gs pos="0">
                  <a:schemeClr val="accent1">
                    <a:lumMod val="60000"/>
                    <a:lumOff val="40000"/>
                    <a:alpha val="50000"/>
                  </a:schemeClr>
                </a:gs>
              </a:gsLst>
              <a:path path="circle">
                <a:fillToRect l="50000" t="50000" r="50000" b="50000"/>
              </a:path>
              <a:tileRect/>
            </a:gradFill>
          </p:grpSpPr>
          <p:sp>
            <p:nvSpPr>
              <p:cNvPr id="155" name="梯形 154"/>
              <p:cNvSpPr/>
              <p:nvPr/>
            </p:nvSpPr>
            <p:spPr>
              <a:xfrm rot="16200000" flipV="1">
                <a:off x="4378504" y="5260960"/>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56" name="梯形 155"/>
              <p:cNvSpPr/>
              <p:nvPr/>
            </p:nvSpPr>
            <p:spPr>
              <a:xfrm rot="16920000" flipV="1">
                <a:off x="4412618" y="4936444"/>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57" name="梯形 156"/>
              <p:cNvSpPr/>
              <p:nvPr/>
            </p:nvSpPr>
            <p:spPr>
              <a:xfrm rot="17640000" flipV="1">
                <a:off x="4513450" y="4626112"/>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58" name="梯形 157"/>
              <p:cNvSpPr/>
              <p:nvPr/>
            </p:nvSpPr>
            <p:spPr>
              <a:xfrm rot="18360000" flipV="1">
                <a:off x="4676604" y="4343525"/>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59" name="梯形 158"/>
              <p:cNvSpPr/>
              <p:nvPr/>
            </p:nvSpPr>
            <p:spPr>
              <a:xfrm rot="19080000" flipV="1">
                <a:off x="4894940" y="4101039"/>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0" name="梯形 159"/>
              <p:cNvSpPr/>
              <p:nvPr/>
            </p:nvSpPr>
            <p:spPr>
              <a:xfrm rot="19800000" flipV="1">
                <a:off x="5158921" y="3909240"/>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1" name="梯形 160"/>
              <p:cNvSpPr/>
              <p:nvPr/>
            </p:nvSpPr>
            <p:spPr>
              <a:xfrm rot="20520000" flipV="1">
                <a:off x="5457020" y="3776523"/>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2" name="梯形 161"/>
              <p:cNvSpPr/>
              <p:nvPr/>
            </p:nvSpPr>
            <p:spPr>
              <a:xfrm rot="21240000" flipV="1">
                <a:off x="5776187" y="3708678"/>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3" name="梯形 162"/>
              <p:cNvSpPr/>
              <p:nvPr/>
            </p:nvSpPr>
            <p:spPr>
              <a:xfrm rot="360000" flipV="1">
                <a:off x="6102492" y="3708678"/>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4" name="梯形 163"/>
              <p:cNvSpPr/>
              <p:nvPr/>
            </p:nvSpPr>
            <p:spPr>
              <a:xfrm rot="1080000" flipV="1">
                <a:off x="6421667" y="3776523"/>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5" name="梯形 164"/>
              <p:cNvSpPr/>
              <p:nvPr/>
            </p:nvSpPr>
            <p:spPr>
              <a:xfrm rot="1800000" flipV="1">
                <a:off x="6719760" y="3909240"/>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6" name="梯形 165"/>
              <p:cNvSpPr/>
              <p:nvPr/>
            </p:nvSpPr>
            <p:spPr>
              <a:xfrm rot="2520000" flipV="1">
                <a:off x="6983744" y="4101039"/>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7" name="梯形 166"/>
              <p:cNvSpPr/>
              <p:nvPr/>
            </p:nvSpPr>
            <p:spPr>
              <a:xfrm rot="3240000" flipV="1">
                <a:off x="7202083" y="4343525"/>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8" name="梯形 167"/>
              <p:cNvSpPr/>
              <p:nvPr/>
            </p:nvSpPr>
            <p:spPr>
              <a:xfrm rot="3960000" flipV="1">
                <a:off x="7365237" y="4626112"/>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69" name="梯形 168"/>
              <p:cNvSpPr/>
              <p:nvPr/>
            </p:nvSpPr>
            <p:spPr>
              <a:xfrm rot="4680000" flipV="1">
                <a:off x="7466069" y="4936444"/>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0" name="梯形 169"/>
              <p:cNvSpPr/>
              <p:nvPr/>
            </p:nvSpPr>
            <p:spPr>
              <a:xfrm rot="5400000" flipV="1">
                <a:off x="7500175" y="5260960"/>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1" name="梯形 170"/>
              <p:cNvSpPr/>
              <p:nvPr/>
            </p:nvSpPr>
            <p:spPr>
              <a:xfrm rot="6120000" flipV="1">
                <a:off x="7466069" y="5585476"/>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2" name="梯形 171"/>
              <p:cNvSpPr/>
              <p:nvPr/>
            </p:nvSpPr>
            <p:spPr>
              <a:xfrm rot="6840000" flipV="1">
                <a:off x="7365237" y="5895809"/>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3" name="梯形 172"/>
              <p:cNvSpPr/>
              <p:nvPr/>
            </p:nvSpPr>
            <p:spPr>
              <a:xfrm rot="7560000" flipV="1">
                <a:off x="7202083" y="6178396"/>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4" name="梯形 173"/>
              <p:cNvSpPr/>
              <p:nvPr/>
            </p:nvSpPr>
            <p:spPr>
              <a:xfrm rot="8280000" flipV="1">
                <a:off x="6983744" y="6420881"/>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5" name="梯形 174"/>
              <p:cNvSpPr/>
              <p:nvPr/>
            </p:nvSpPr>
            <p:spPr>
              <a:xfrm rot="9000000" flipV="1">
                <a:off x="6719760" y="6612680"/>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6" name="梯形 175"/>
              <p:cNvSpPr/>
              <p:nvPr/>
            </p:nvSpPr>
            <p:spPr>
              <a:xfrm rot="9720000" flipV="1">
                <a:off x="6421667" y="6745397"/>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7" name="梯形 176"/>
              <p:cNvSpPr/>
              <p:nvPr/>
            </p:nvSpPr>
            <p:spPr>
              <a:xfrm rot="10440000" flipV="1">
                <a:off x="6102492" y="6813242"/>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8" name="梯形 177"/>
              <p:cNvSpPr/>
              <p:nvPr/>
            </p:nvSpPr>
            <p:spPr>
              <a:xfrm rot="11160000" flipV="1">
                <a:off x="5776187" y="6813242"/>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9" name="梯形 178"/>
              <p:cNvSpPr/>
              <p:nvPr/>
            </p:nvSpPr>
            <p:spPr>
              <a:xfrm rot="11880000" flipV="1">
                <a:off x="5457020" y="6745397"/>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0" name="梯形 179"/>
              <p:cNvSpPr/>
              <p:nvPr/>
            </p:nvSpPr>
            <p:spPr>
              <a:xfrm rot="12600000" flipV="1">
                <a:off x="5158921" y="6612680"/>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1" name="梯形 180"/>
              <p:cNvSpPr/>
              <p:nvPr/>
            </p:nvSpPr>
            <p:spPr>
              <a:xfrm rot="13320000" flipV="1">
                <a:off x="4894940" y="6420881"/>
                <a:ext cx="257658"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2" name="梯形 181"/>
              <p:cNvSpPr/>
              <p:nvPr/>
            </p:nvSpPr>
            <p:spPr>
              <a:xfrm rot="14040000" flipV="1">
                <a:off x="4676604" y="6178396"/>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3" name="梯形 182"/>
              <p:cNvSpPr/>
              <p:nvPr/>
            </p:nvSpPr>
            <p:spPr>
              <a:xfrm rot="14760000" flipV="1">
                <a:off x="4513450" y="5895809"/>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84" name="梯形 183"/>
              <p:cNvSpPr/>
              <p:nvPr/>
            </p:nvSpPr>
            <p:spPr>
              <a:xfrm rot="15480000" flipV="1">
                <a:off x="4412618" y="5585476"/>
                <a:ext cx="257656" cy="430397"/>
              </a:xfrm>
              <a:prstGeom prst="trapezoid">
                <a:avLst>
                  <a:gd name="adj" fmla="val 138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grpSp>
          <p:nvGrpSpPr>
            <p:cNvPr id="185" name="组合 184"/>
            <p:cNvGrpSpPr/>
            <p:nvPr/>
          </p:nvGrpSpPr>
          <p:grpSpPr>
            <a:xfrm rot="1346679">
              <a:off x="4580281" y="2193685"/>
              <a:ext cx="3031448" cy="3031446"/>
              <a:chOff x="2435230" y="2362200"/>
              <a:chExt cx="1567814" cy="1567814"/>
            </a:xfrm>
          </p:grpSpPr>
          <p:sp>
            <p:nvSpPr>
              <p:cNvPr id="186" name="弧形 185"/>
              <p:cNvSpPr/>
              <p:nvPr/>
            </p:nvSpPr>
            <p:spPr>
              <a:xfrm rot="13885586">
                <a:off x="2435230" y="2362200"/>
                <a:ext cx="1567814" cy="1567814"/>
              </a:xfrm>
              <a:prstGeom prst="arc">
                <a:avLst/>
              </a:prstGeom>
              <a:ln w="444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87" name="弧形 186"/>
              <p:cNvSpPr/>
              <p:nvPr/>
            </p:nvSpPr>
            <p:spPr>
              <a:xfrm rot="6792960">
                <a:off x="2435230" y="2362200"/>
                <a:ext cx="1567814" cy="1567814"/>
              </a:xfrm>
              <a:prstGeom prst="arc">
                <a:avLst/>
              </a:prstGeom>
              <a:ln w="190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88" name="弧形 187"/>
              <p:cNvSpPr/>
              <p:nvPr/>
            </p:nvSpPr>
            <p:spPr>
              <a:xfrm>
                <a:off x="2435230" y="2362200"/>
                <a:ext cx="1567814" cy="1567814"/>
              </a:xfrm>
              <a:prstGeom prst="arc">
                <a:avLst/>
              </a:prstGeom>
              <a:ln w="44450" cap="rnd">
                <a:gradFill>
                  <a:gsLst>
                    <a:gs pos="0">
                      <a:schemeClr val="accent1"/>
                    </a:gs>
                    <a:gs pos="100000">
                      <a:schemeClr val="accent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grpSp>
        <p:sp>
          <p:nvSpPr>
            <p:cNvPr id="214" name="弧形 213"/>
            <p:cNvSpPr/>
            <p:nvPr/>
          </p:nvSpPr>
          <p:spPr>
            <a:xfrm rot="15310962">
              <a:off x="4081087" y="1667062"/>
              <a:ext cx="3955712" cy="3955716"/>
            </a:xfrm>
            <a:prstGeom prst="arc">
              <a:avLst>
                <a:gd name="adj1" fmla="val 16328362"/>
                <a:gd name="adj2" fmla="val 20977944"/>
              </a:avLst>
            </a:prstGeom>
            <a:ln w="12700" cap="rnd">
              <a:gradFill flip="none" rotWithShape="1">
                <a:gsLst>
                  <a:gs pos="0">
                    <a:schemeClr val="accent2"/>
                  </a:gs>
                  <a:gs pos="100000">
                    <a:schemeClr val="accent2">
                      <a:alpha val="0"/>
                    </a:schemeClr>
                  </a:gs>
                </a:gsLst>
                <a:lin ang="10800000" scaled="0"/>
                <a:tileRect/>
              </a:gradFill>
              <a:prstDash val="lgDash"/>
              <a:round/>
              <a:tailEnd type="arrow"/>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15" name="弧形 214"/>
            <p:cNvSpPr/>
            <p:nvPr/>
          </p:nvSpPr>
          <p:spPr>
            <a:xfrm rot="9093755">
              <a:off x="4083381" y="1689991"/>
              <a:ext cx="3955720" cy="3955712"/>
            </a:xfrm>
            <a:prstGeom prst="arc">
              <a:avLst>
                <a:gd name="adj1" fmla="val 15079030"/>
                <a:gd name="adj2" fmla="val 20165332"/>
              </a:avLst>
            </a:prstGeom>
            <a:ln w="12700" cap="rnd">
              <a:gradFill flip="none" rotWithShape="1">
                <a:gsLst>
                  <a:gs pos="0">
                    <a:schemeClr val="accent2"/>
                  </a:gs>
                  <a:gs pos="100000">
                    <a:schemeClr val="accent2">
                      <a:alpha val="0"/>
                    </a:schemeClr>
                  </a:gs>
                </a:gsLst>
                <a:lin ang="10800000" scaled="0"/>
                <a:tileRect/>
              </a:gradFill>
              <a:prstDash val="lgDash"/>
              <a:round/>
              <a:tailEnd type="arrow"/>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16" name="弧形 215"/>
            <p:cNvSpPr/>
            <p:nvPr/>
          </p:nvSpPr>
          <p:spPr>
            <a:xfrm rot="2700000">
              <a:off x="4118140" y="1689991"/>
              <a:ext cx="3955720" cy="3955712"/>
            </a:xfrm>
            <a:prstGeom prst="arc">
              <a:avLst>
                <a:gd name="adj1" fmla="val 14734003"/>
                <a:gd name="adj2" fmla="val 19726315"/>
              </a:avLst>
            </a:prstGeom>
            <a:ln w="12700" cap="rnd">
              <a:gradFill flip="none" rotWithShape="1">
                <a:gsLst>
                  <a:gs pos="0">
                    <a:schemeClr val="accent2"/>
                  </a:gs>
                  <a:gs pos="100000">
                    <a:schemeClr val="accent2">
                      <a:alpha val="0"/>
                    </a:schemeClr>
                  </a:gs>
                </a:gsLst>
                <a:lin ang="10800000" scaled="0"/>
                <a:tileRect/>
              </a:gradFill>
              <a:prstDash val="lgDash"/>
              <a:round/>
              <a:tailEnd type="arrow"/>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grpSp>
      <p:sp>
        <p:nvSpPr>
          <p:cNvPr id="38" name="标题 37"/>
          <p:cNvSpPr>
            <a:spLocks noGrp="1"/>
          </p:cNvSpPr>
          <p:nvPr>
            <p:ph type="title"/>
          </p:nvPr>
        </p:nvSpPr>
        <p:spPr>
          <a:xfrm>
            <a:off x="1069840" y="490214"/>
            <a:ext cx="5026160" cy="534035"/>
          </a:xfrm>
        </p:spPr>
        <p:txBody>
          <a:bodyPr>
            <a:spAutoFit/>
          </a:bodyPr>
          <a:lstStyle/>
          <a:p>
            <a:r>
              <a:rPr lang="en-US" altLang="zh-CN" dirty="0"/>
              <a:t>1.6 </a:t>
            </a:r>
            <a:r>
              <a:rPr lang="zh-CN" altLang="en-US" dirty="0"/>
              <a:t>研究模型</a:t>
            </a:r>
          </a:p>
        </p:txBody>
      </p:sp>
      <p:sp>
        <p:nvSpPr>
          <p:cNvPr id="146" name="任意多边形: 形状 145"/>
          <p:cNvSpPr/>
          <p:nvPr/>
        </p:nvSpPr>
        <p:spPr>
          <a:xfrm flipV="1">
            <a:off x="9522326" y="851745"/>
            <a:ext cx="3481152" cy="5456618"/>
          </a:xfrm>
          <a:custGeom>
            <a:avLst/>
            <a:gdLst>
              <a:gd name="connsiteX0" fmla="*/ 1801239 w 1801239"/>
              <a:gd name="connsiteY0" fmla="*/ 1077239 h 4409719"/>
              <a:gd name="connsiteX1" fmla="*/ 1797035 w 1801239"/>
              <a:gd name="connsiteY1" fmla="*/ 1082076 h 4409719"/>
              <a:gd name="connsiteX2" fmla="*/ 1798239 w 1801239"/>
              <a:gd name="connsiteY2" fmla="*/ 711149 h 4409719"/>
              <a:gd name="connsiteX3" fmla="*/ 1801239 w 1801239"/>
              <a:gd name="connsiteY3" fmla="*/ 0 h 4409719"/>
              <a:gd name="connsiteX4" fmla="*/ 23957 w 1801239"/>
              <a:gd name="connsiteY4" fmla="*/ 1101006 h 4409719"/>
              <a:gd name="connsiteX5" fmla="*/ 0 w 1801239"/>
              <a:gd name="connsiteY5" fmla="*/ 1106645 h 4409719"/>
              <a:gd name="connsiteX6" fmla="*/ 0 w 1801239"/>
              <a:gd name="connsiteY6" fmla="*/ 2183883 h 4409719"/>
              <a:gd name="connsiteX7" fmla="*/ 0 w 1801239"/>
              <a:gd name="connsiteY7" fmla="*/ 2202815 h 4409719"/>
              <a:gd name="connsiteX8" fmla="*/ 0 w 1801239"/>
              <a:gd name="connsiteY8" fmla="*/ 3280053 h 4409719"/>
              <a:gd name="connsiteX9" fmla="*/ 17347 w 1801239"/>
              <a:gd name="connsiteY9" fmla="*/ 3284080 h 4409719"/>
              <a:gd name="connsiteX10" fmla="*/ 1789238 w 1801239"/>
              <a:gd name="connsiteY10" fmla="*/ 4409719 h 4409719"/>
              <a:gd name="connsiteX11" fmla="*/ 1801239 w 1801239"/>
              <a:gd name="connsiteY11" fmla="*/ 1077239 h 44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239" h="4409719">
                <a:moveTo>
                  <a:pt x="1801239" y="1077239"/>
                </a:moveTo>
                <a:lnTo>
                  <a:pt x="1797035" y="1082076"/>
                </a:lnTo>
                <a:lnTo>
                  <a:pt x="1798239" y="711149"/>
                </a:lnTo>
                <a:cubicBezTo>
                  <a:pt x="1799239" y="419890"/>
                  <a:pt x="1800239" y="169288"/>
                  <a:pt x="1801239" y="0"/>
                </a:cubicBezTo>
                <a:cubicBezTo>
                  <a:pt x="1284989" y="657966"/>
                  <a:pt x="628104" y="947377"/>
                  <a:pt x="23957" y="1101006"/>
                </a:cubicBezTo>
                <a:lnTo>
                  <a:pt x="0" y="1106645"/>
                </a:lnTo>
                <a:lnTo>
                  <a:pt x="0" y="2183883"/>
                </a:lnTo>
                <a:lnTo>
                  <a:pt x="0" y="2202815"/>
                </a:lnTo>
                <a:lnTo>
                  <a:pt x="0" y="3280053"/>
                </a:lnTo>
                <a:lnTo>
                  <a:pt x="17347" y="3284080"/>
                </a:lnTo>
                <a:cubicBezTo>
                  <a:pt x="622041" y="3436221"/>
                  <a:pt x="1282989" y="3728994"/>
                  <a:pt x="1789238" y="4409719"/>
                </a:cubicBezTo>
                <a:cubicBezTo>
                  <a:pt x="1793238" y="3732570"/>
                  <a:pt x="1797239" y="1754388"/>
                  <a:pt x="1801239" y="1077239"/>
                </a:cubicBezTo>
                <a:close/>
              </a:path>
            </a:pathLst>
          </a:custGeom>
          <a:gradFill flip="none" rotWithShape="1">
            <a:gsLst>
              <a:gs pos="50000">
                <a:schemeClr val="accent1">
                  <a:alpha val="12000"/>
                </a:schemeClr>
              </a:gs>
              <a:gs pos="0">
                <a:schemeClr val="accent1">
                  <a:alpha val="0"/>
                </a:schemeClr>
              </a:gs>
              <a:gs pos="77000">
                <a:schemeClr val="accent1">
                  <a:alpha val="0"/>
                </a:schemeClr>
              </a:gs>
            </a:gsLst>
            <a:lin ang="0" scaled="1"/>
            <a:tileRect/>
          </a:gradFill>
          <a:ln>
            <a:gradFill flip="none" rotWithShape="1">
              <a:gsLst>
                <a:gs pos="0">
                  <a:schemeClr val="accent1">
                    <a:lumMod val="20000"/>
                    <a:lumOff val="80000"/>
                    <a:alpha val="0"/>
                  </a:schemeClr>
                </a:gs>
                <a:gs pos="50000">
                  <a:schemeClr val="accent1">
                    <a:alpha val="57000"/>
                  </a:schemeClr>
                </a:gs>
                <a:gs pos="10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lang="zh-CN" altLang="en-US" dirty="0">
              <a:solidFill>
                <a:schemeClr val="tx1"/>
              </a:solidFill>
            </a:endParaRPr>
          </a:p>
        </p:txBody>
      </p:sp>
      <p:grpSp>
        <p:nvGrpSpPr>
          <p:cNvPr id="189" name="组合 188"/>
          <p:cNvGrpSpPr/>
          <p:nvPr/>
        </p:nvGrpSpPr>
        <p:grpSpPr>
          <a:xfrm>
            <a:off x="1585730" y="1877282"/>
            <a:ext cx="378296" cy="2706519"/>
            <a:chOff x="1186141" y="2642881"/>
            <a:chExt cx="268224" cy="2184294"/>
          </a:xfrm>
        </p:grpSpPr>
        <p:cxnSp>
          <p:nvCxnSpPr>
            <p:cNvPr id="190" name="直接连接符 189"/>
            <p:cNvCxnSpPr/>
            <p:nvPr/>
          </p:nvCxnSpPr>
          <p:spPr>
            <a:xfrm>
              <a:off x="1309255" y="2642881"/>
              <a:ext cx="0" cy="2184294"/>
            </a:xfrm>
            <a:prstGeom prst="line">
              <a:avLst/>
            </a:prstGeom>
            <a:ln w="254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1454365" y="3673139"/>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86141" y="2944106"/>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9830627" y="1877282"/>
            <a:ext cx="445711" cy="2519909"/>
            <a:chOff x="1186141" y="2642881"/>
            <a:chExt cx="268224" cy="2184294"/>
          </a:xfrm>
        </p:grpSpPr>
        <p:cxnSp>
          <p:nvCxnSpPr>
            <p:cNvPr id="194" name="直接连接符 193"/>
            <p:cNvCxnSpPr/>
            <p:nvPr/>
          </p:nvCxnSpPr>
          <p:spPr>
            <a:xfrm>
              <a:off x="1309255" y="2642881"/>
              <a:ext cx="0" cy="2184294"/>
            </a:xfrm>
            <a:prstGeom prst="line">
              <a:avLst/>
            </a:prstGeom>
            <a:ln w="254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454365" y="3673139"/>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186141" y="2944106"/>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97" name="组合 196"/>
          <p:cNvGrpSpPr/>
          <p:nvPr/>
        </p:nvGrpSpPr>
        <p:grpSpPr>
          <a:xfrm>
            <a:off x="1155536" y="5215691"/>
            <a:ext cx="175936" cy="1081503"/>
            <a:chOff x="1186141" y="2642881"/>
            <a:chExt cx="268224" cy="2184294"/>
          </a:xfrm>
        </p:grpSpPr>
        <p:cxnSp>
          <p:nvCxnSpPr>
            <p:cNvPr id="198" name="直接连接符 197"/>
            <p:cNvCxnSpPr/>
            <p:nvPr/>
          </p:nvCxnSpPr>
          <p:spPr>
            <a:xfrm>
              <a:off x="1309255" y="2642881"/>
              <a:ext cx="0" cy="2184294"/>
            </a:xfrm>
            <a:prstGeom prst="line">
              <a:avLst/>
            </a:prstGeom>
            <a:ln w="254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454365" y="3673139"/>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186141" y="2944106"/>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10779937" y="5230381"/>
            <a:ext cx="132805" cy="1081503"/>
            <a:chOff x="1186141" y="2642881"/>
            <a:chExt cx="268224" cy="2184294"/>
          </a:xfrm>
        </p:grpSpPr>
        <p:cxnSp>
          <p:nvCxnSpPr>
            <p:cNvPr id="202" name="直接连接符 201"/>
            <p:cNvCxnSpPr/>
            <p:nvPr/>
          </p:nvCxnSpPr>
          <p:spPr>
            <a:xfrm>
              <a:off x="1309255" y="2642881"/>
              <a:ext cx="0" cy="2184294"/>
            </a:xfrm>
            <a:prstGeom prst="line">
              <a:avLst/>
            </a:prstGeom>
            <a:ln w="254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454365" y="3673139"/>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186141" y="2944106"/>
              <a:ext cx="0" cy="801566"/>
            </a:xfrm>
            <a:prstGeom prst="line">
              <a:avLst/>
            </a:prstGeom>
            <a:ln w="127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06" name="矩形: 圆角 205"/>
          <p:cNvSpPr/>
          <p:nvPr/>
        </p:nvSpPr>
        <p:spPr>
          <a:xfrm>
            <a:off x="5240519" y="1589875"/>
            <a:ext cx="1800601" cy="426637"/>
          </a:xfrm>
          <a:prstGeom prst="roundRect">
            <a:avLst>
              <a:gd name="adj" fmla="val 50000"/>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p>
        </p:txBody>
      </p:sp>
      <p:sp>
        <p:nvSpPr>
          <p:cNvPr id="207" name="文本框 206"/>
          <p:cNvSpPr txBox="1"/>
          <p:nvPr/>
        </p:nvSpPr>
        <p:spPr>
          <a:xfrm>
            <a:off x="5328533" y="1634671"/>
            <a:ext cx="1624571" cy="307777"/>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sz="2000" dirty="0">
                <a:latin typeface="+mj-ea"/>
                <a:ea typeface="+mj-ea"/>
              </a:rPr>
              <a:t>时间序列模型</a:t>
            </a:r>
          </a:p>
        </p:txBody>
      </p:sp>
      <p:sp>
        <p:nvSpPr>
          <p:cNvPr id="209" name="矩形: 圆角 208"/>
          <p:cNvSpPr/>
          <p:nvPr/>
        </p:nvSpPr>
        <p:spPr>
          <a:xfrm>
            <a:off x="1904941" y="4356095"/>
            <a:ext cx="2981299" cy="426637"/>
          </a:xfrm>
          <a:prstGeom prst="roundRect">
            <a:avLst>
              <a:gd name="adj" fmla="val 50000"/>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p>
        </p:txBody>
      </p:sp>
      <p:sp>
        <p:nvSpPr>
          <p:cNvPr id="210" name="文本框 209"/>
          <p:cNvSpPr txBox="1"/>
          <p:nvPr/>
        </p:nvSpPr>
        <p:spPr>
          <a:xfrm>
            <a:off x="2211799" y="4415525"/>
            <a:ext cx="2585906" cy="307777"/>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zh-CN" altLang="en-US" sz="2000" dirty="0">
                <a:latin typeface="+mj-ea"/>
                <a:ea typeface="+mj-ea"/>
              </a:rPr>
              <a:t>统计方法标记异常点</a:t>
            </a:r>
          </a:p>
        </p:txBody>
      </p:sp>
      <p:sp>
        <p:nvSpPr>
          <p:cNvPr id="212" name="矩形: 圆角 211"/>
          <p:cNvSpPr/>
          <p:nvPr/>
        </p:nvSpPr>
        <p:spPr>
          <a:xfrm>
            <a:off x="7300966" y="4356095"/>
            <a:ext cx="2454616" cy="426637"/>
          </a:xfrm>
          <a:prstGeom prst="roundRect">
            <a:avLst>
              <a:gd name="adj" fmla="val 50000"/>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dirty="0"/>
          </a:p>
        </p:txBody>
      </p:sp>
      <p:sp>
        <p:nvSpPr>
          <p:cNvPr id="213" name="文本框 212"/>
          <p:cNvSpPr txBox="1"/>
          <p:nvPr/>
        </p:nvSpPr>
        <p:spPr>
          <a:xfrm>
            <a:off x="7446539" y="4415525"/>
            <a:ext cx="2203541" cy="307777"/>
          </a:xfrm>
          <a:prstGeom prst="rect">
            <a:avLst/>
          </a:prstGeom>
          <a:effectLst/>
        </p:spPr>
        <p:txBody>
          <a:bodyPr wrap="square" lIns="0" tIns="0" rIns="0" bIns="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0" normalizeH="0" baseline="0">
                <a:ln>
                  <a:noFill/>
                </a:ln>
                <a:gradFill flip="none" rotWithShape="1">
                  <a:gsLst>
                    <a:gs pos="0">
                      <a:prstClr val="white"/>
                    </a:gs>
                    <a:gs pos="99000">
                      <a:schemeClr val="accent2">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pPr algn="ctr"/>
            <a:r>
              <a:rPr lang="en-US" altLang="zh-CN" sz="2000" dirty="0">
                <a:latin typeface="+mj-ea"/>
                <a:ea typeface="+mj-ea"/>
              </a:rPr>
              <a:t>Granger </a:t>
            </a:r>
            <a:r>
              <a:rPr lang="zh-CN" altLang="en-US" sz="2000" dirty="0">
                <a:latin typeface="+mj-ea"/>
                <a:ea typeface="+mj-ea"/>
              </a:rPr>
              <a:t>因果检验</a:t>
            </a:r>
          </a:p>
        </p:txBody>
      </p:sp>
      <p:sp>
        <p:nvSpPr>
          <p:cNvPr id="147" name="任意多边形: 形状 146"/>
          <p:cNvSpPr/>
          <p:nvPr/>
        </p:nvSpPr>
        <p:spPr>
          <a:xfrm flipH="1" flipV="1">
            <a:off x="-811477" y="851745"/>
            <a:ext cx="3481152" cy="5456618"/>
          </a:xfrm>
          <a:custGeom>
            <a:avLst/>
            <a:gdLst>
              <a:gd name="connsiteX0" fmla="*/ 1801239 w 1801239"/>
              <a:gd name="connsiteY0" fmla="*/ 1077239 h 4409719"/>
              <a:gd name="connsiteX1" fmla="*/ 1797035 w 1801239"/>
              <a:gd name="connsiteY1" fmla="*/ 1082076 h 4409719"/>
              <a:gd name="connsiteX2" fmla="*/ 1798239 w 1801239"/>
              <a:gd name="connsiteY2" fmla="*/ 711149 h 4409719"/>
              <a:gd name="connsiteX3" fmla="*/ 1801239 w 1801239"/>
              <a:gd name="connsiteY3" fmla="*/ 0 h 4409719"/>
              <a:gd name="connsiteX4" fmla="*/ 23957 w 1801239"/>
              <a:gd name="connsiteY4" fmla="*/ 1101006 h 4409719"/>
              <a:gd name="connsiteX5" fmla="*/ 0 w 1801239"/>
              <a:gd name="connsiteY5" fmla="*/ 1106645 h 4409719"/>
              <a:gd name="connsiteX6" fmla="*/ 0 w 1801239"/>
              <a:gd name="connsiteY6" fmla="*/ 2183883 h 4409719"/>
              <a:gd name="connsiteX7" fmla="*/ 0 w 1801239"/>
              <a:gd name="connsiteY7" fmla="*/ 2202815 h 4409719"/>
              <a:gd name="connsiteX8" fmla="*/ 0 w 1801239"/>
              <a:gd name="connsiteY8" fmla="*/ 3280053 h 4409719"/>
              <a:gd name="connsiteX9" fmla="*/ 17347 w 1801239"/>
              <a:gd name="connsiteY9" fmla="*/ 3284080 h 4409719"/>
              <a:gd name="connsiteX10" fmla="*/ 1789238 w 1801239"/>
              <a:gd name="connsiteY10" fmla="*/ 4409719 h 4409719"/>
              <a:gd name="connsiteX11" fmla="*/ 1801239 w 1801239"/>
              <a:gd name="connsiteY11" fmla="*/ 1077239 h 44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239" h="4409719">
                <a:moveTo>
                  <a:pt x="1801239" y="1077239"/>
                </a:moveTo>
                <a:lnTo>
                  <a:pt x="1797035" y="1082076"/>
                </a:lnTo>
                <a:lnTo>
                  <a:pt x="1798239" y="711149"/>
                </a:lnTo>
                <a:cubicBezTo>
                  <a:pt x="1799239" y="419890"/>
                  <a:pt x="1800239" y="169288"/>
                  <a:pt x="1801239" y="0"/>
                </a:cubicBezTo>
                <a:cubicBezTo>
                  <a:pt x="1284989" y="657966"/>
                  <a:pt x="628104" y="947377"/>
                  <a:pt x="23957" y="1101006"/>
                </a:cubicBezTo>
                <a:lnTo>
                  <a:pt x="0" y="1106645"/>
                </a:lnTo>
                <a:lnTo>
                  <a:pt x="0" y="2183883"/>
                </a:lnTo>
                <a:lnTo>
                  <a:pt x="0" y="2202815"/>
                </a:lnTo>
                <a:lnTo>
                  <a:pt x="0" y="3280053"/>
                </a:lnTo>
                <a:lnTo>
                  <a:pt x="17347" y="3284080"/>
                </a:lnTo>
                <a:cubicBezTo>
                  <a:pt x="622041" y="3436221"/>
                  <a:pt x="1282989" y="3728994"/>
                  <a:pt x="1789238" y="4409719"/>
                </a:cubicBezTo>
                <a:cubicBezTo>
                  <a:pt x="1793238" y="3732570"/>
                  <a:pt x="1797239" y="1754388"/>
                  <a:pt x="1801239" y="1077239"/>
                </a:cubicBezTo>
                <a:close/>
              </a:path>
            </a:pathLst>
          </a:custGeom>
          <a:gradFill flip="none" rotWithShape="1">
            <a:gsLst>
              <a:gs pos="50000">
                <a:schemeClr val="accent1">
                  <a:alpha val="12000"/>
                </a:schemeClr>
              </a:gs>
              <a:gs pos="0">
                <a:schemeClr val="accent1">
                  <a:alpha val="0"/>
                </a:schemeClr>
              </a:gs>
              <a:gs pos="77000">
                <a:schemeClr val="accent1">
                  <a:alpha val="0"/>
                </a:schemeClr>
              </a:gs>
            </a:gsLst>
            <a:lin ang="0" scaled="1"/>
            <a:tileRect/>
          </a:gradFill>
          <a:ln>
            <a:gradFill flip="none" rotWithShape="1">
              <a:gsLst>
                <a:gs pos="0">
                  <a:schemeClr val="accent1">
                    <a:lumMod val="20000"/>
                    <a:lumOff val="80000"/>
                    <a:alpha val="0"/>
                  </a:schemeClr>
                </a:gs>
                <a:gs pos="50000">
                  <a:schemeClr val="accent1">
                    <a:alpha val="57000"/>
                  </a:schemeClr>
                </a:gs>
                <a:gs pos="10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lang="zh-CN" altLang="en-US" dirty="0">
              <a:solidFill>
                <a:schemeClr val="tx1"/>
              </a:solidFill>
            </a:endParaRPr>
          </a:p>
        </p:txBody>
      </p:sp>
      <p:sp>
        <p:nvSpPr>
          <p:cNvPr id="217" name="文本框 216"/>
          <p:cNvSpPr txBox="1"/>
          <p:nvPr/>
        </p:nvSpPr>
        <p:spPr>
          <a:xfrm>
            <a:off x="3660259" y="384088"/>
            <a:ext cx="5194741" cy="1254574"/>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effectLst/>
              </a:rPr>
              <a:t>使用时间序列模型（短期预测使用</a:t>
            </a:r>
            <a:r>
              <a:rPr lang="en-US" altLang="zh-CN" sz="1400" dirty="0">
                <a:solidFill>
                  <a:schemeClr val="bg1"/>
                </a:solidFill>
                <a:effectLst/>
              </a:rPr>
              <a:t>ARIMA </a:t>
            </a:r>
            <a:r>
              <a:rPr lang="zh-CN" altLang="en-US" sz="1400" dirty="0">
                <a:solidFill>
                  <a:schemeClr val="bg1"/>
                </a:solidFill>
                <a:effectLst/>
              </a:rPr>
              <a:t>，长期和复杂预测使用</a:t>
            </a:r>
            <a:r>
              <a:rPr lang="en-US" altLang="zh-CN" sz="1400" dirty="0">
                <a:solidFill>
                  <a:schemeClr val="bg1"/>
                </a:solidFill>
                <a:effectLst/>
              </a:rPr>
              <a:t>LSTM</a:t>
            </a:r>
            <a:r>
              <a:rPr lang="zh-CN" altLang="en-US" sz="1400" dirty="0">
                <a:solidFill>
                  <a:schemeClr val="bg1"/>
                </a:solidFill>
                <a:effectLst/>
              </a:rPr>
              <a:t>）对项目的活跃度（</a:t>
            </a:r>
            <a:r>
              <a:rPr lang="en-US" altLang="zh-CN" sz="1400" dirty="0">
                <a:solidFill>
                  <a:schemeClr val="bg1"/>
                </a:solidFill>
                <a:effectLst/>
              </a:rPr>
              <a:t>Activity </a:t>
            </a:r>
            <a:r>
              <a:rPr lang="zh-CN" altLang="en-US" sz="1400" dirty="0">
                <a:solidFill>
                  <a:schemeClr val="bg1"/>
                </a:solidFill>
                <a:effectLst/>
              </a:rPr>
              <a:t>指标）和社区参与度（</a:t>
            </a:r>
            <a:r>
              <a:rPr lang="en-US" altLang="zh-CN" sz="1400" dirty="0">
                <a:solidFill>
                  <a:schemeClr val="bg1"/>
                </a:solidFill>
                <a:effectLst/>
              </a:rPr>
              <a:t>Contributors </a:t>
            </a:r>
            <a:r>
              <a:rPr lang="zh-CN" altLang="en-US" sz="1400" dirty="0">
                <a:solidFill>
                  <a:schemeClr val="bg1"/>
                </a:solidFill>
                <a:effectLst/>
              </a:rPr>
              <a:t>指标）等数据进行趋势分析，并接入</a:t>
            </a:r>
            <a:r>
              <a:rPr lang="en-US" altLang="zh-CN" sz="1400" dirty="0" err="1">
                <a:solidFill>
                  <a:schemeClr val="bg1"/>
                </a:solidFill>
                <a:effectLst/>
              </a:rPr>
              <a:t>ChatGpt</a:t>
            </a:r>
            <a:r>
              <a:rPr lang="zh-CN" altLang="en-US" sz="1400" dirty="0">
                <a:solidFill>
                  <a:schemeClr val="bg1"/>
                </a:solidFill>
                <a:effectLst/>
              </a:rPr>
              <a:t>预测未来的变化方向。</a:t>
            </a:r>
          </a:p>
        </p:txBody>
      </p:sp>
      <p:sp>
        <p:nvSpPr>
          <p:cNvPr id="218" name="文本框 217"/>
          <p:cNvSpPr txBox="1"/>
          <p:nvPr/>
        </p:nvSpPr>
        <p:spPr>
          <a:xfrm>
            <a:off x="1877167" y="4850174"/>
            <a:ext cx="2907161" cy="931409"/>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rPr>
              <a:t>应用机器学习方法（如 </a:t>
            </a:r>
            <a:r>
              <a:rPr lang="en-US" altLang="zh-CN" sz="1400" dirty="0">
                <a:solidFill>
                  <a:schemeClr val="bg1"/>
                </a:solidFill>
              </a:rPr>
              <a:t>Isolation Forest </a:t>
            </a:r>
            <a:r>
              <a:rPr lang="zh-CN" altLang="en-US" sz="1400" dirty="0">
                <a:solidFill>
                  <a:schemeClr val="bg1"/>
                </a:solidFill>
              </a:rPr>
              <a:t>或 </a:t>
            </a:r>
            <a:r>
              <a:rPr lang="en-US" altLang="zh-CN" sz="1400" dirty="0">
                <a:solidFill>
                  <a:schemeClr val="bg1"/>
                </a:solidFill>
              </a:rPr>
              <a:t>DBSCAN</a:t>
            </a:r>
            <a:r>
              <a:rPr lang="zh-CN" altLang="en-US" sz="1400" dirty="0">
                <a:solidFill>
                  <a:schemeClr val="bg1"/>
                </a:solidFill>
              </a:rPr>
              <a:t>）识别复杂模式下的异常值。</a:t>
            </a:r>
          </a:p>
        </p:txBody>
      </p:sp>
      <p:sp>
        <p:nvSpPr>
          <p:cNvPr id="219" name="文本框 218"/>
          <p:cNvSpPr txBox="1"/>
          <p:nvPr/>
        </p:nvSpPr>
        <p:spPr>
          <a:xfrm>
            <a:off x="7284124" y="4850174"/>
            <a:ext cx="2907161" cy="1254574"/>
          </a:xfrm>
          <a:prstGeom prst="rect">
            <a:avLst/>
          </a:prstGeom>
          <a:noFill/>
        </p:spPr>
        <p:txBody>
          <a:bodyPr wrap="square" lIns="0" tIns="0" rIns="0" bIns="0" rtlCol="0" anchor="t">
            <a:spAutoFit/>
          </a:bodyPr>
          <a:lstStyle/>
          <a:p>
            <a:pPr marL="0" marR="0">
              <a:lnSpc>
                <a:spcPct val="150000"/>
              </a:lnSpc>
              <a:spcBef>
                <a:spcPts val="0"/>
              </a:spcBef>
              <a:spcAft>
                <a:spcPts val="0"/>
              </a:spcAft>
            </a:pPr>
            <a:r>
              <a:rPr lang="zh-CN" altLang="en-US" sz="1400" dirty="0">
                <a:solidFill>
                  <a:schemeClr val="bg1"/>
                </a:solidFill>
              </a:rPr>
              <a:t>应用 </a:t>
            </a:r>
            <a:r>
              <a:rPr lang="en-US" altLang="zh-CN" sz="1400" dirty="0">
                <a:solidFill>
                  <a:schemeClr val="bg1"/>
                </a:solidFill>
              </a:rPr>
              <a:t>Granger </a:t>
            </a:r>
            <a:r>
              <a:rPr lang="zh-CN" altLang="en-US" sz="1400" dirty="0">
                <a:solidFill>
                  <a:schemeClr val="bg1"/>
                </a:solidFill>
              </a:rPr>
              <a:t>因果检验，分析某一指标是否能够预测另一指标。</a:t>
            </a:r>
          </a:p>
          <a:p>
            <a:pPr marL="0" marR="0">
              <a:lnSpc>
                <a:spcPct val="150000"/>
              </a:lnSpc>
              <a:spcBef>
                <a:spcPts val="0"/>
              </a:spcBef>
              <a:spcAft>
                <a:spcPts val="0"/>
              </a:spcAft>
            </a:pPr>
            <a:r>
              <a:rPr lang="zh-CN" altLang="en-US" sz="1400" dirty="0">
                <a:solidFill>
                  <a:schemeClr val="bg1"/>
                </a:solidFill>
              </a:rPr>
              <a:t>探讨动态关联关系，如 </a:t>
            </a:r>
            <a:r>
              <a:rPr lang="en-US" altLang="zh-CN" sz="1400" dirty="0">
                <a:solidFill>
                  <a:schemeClr val="bg1"/>
                </a:solidFill>
              </a:rPr>
              <a:t>Stars </a:t>
            </a:r>
            <a:r>
              <a:rPr lang="zh-CN" altLang="en-US" sz="1400" dirty="0">
                <a:solidFill>
                  <a:schemeClr val="bg1"/>
                </a:solidFill>
              </a:rPr>
              <a:t>增加是否会促进 </a:t>
            </a:r>
            <a:r>
              <a:rPr lang="en-US" altLang="zh-CN" sz="1400" dirty="0">
                <a:solidFill>
                  <a:schemeClr val="bg1"/>
                </a:solidFill>
              </a:rPr>
              <a:t>Pull Request </a:t>
            </a:r>
            <a:r>
              <a:rPr lang="zh-CN" altLang="en-US" sz="1400" dirty="0">
                <a:solidFill>
                  <a:schemeClr val="bg1"/>
                </a:solidFill>
              </a:rPr>
              <a:t>提交量。</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PICTURE" val="#316415;"/>
  <p:tag name="ISLIDE.ICON" val="#145627;"/>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222A35"/>
      </a:dk2>
      <a:lt2>
        <a:srgbClr val="DBEFF9"/>
      </a:lt2>
      <a:accent1>
        <a:srgbClr val="1086FC"/>
      </a:accent1>
      <a:accent2>
        <a:srgbClr val="FFA833"/>
      </a:accent2>
      <a:accent3>
        <a:srgbClr val="7BDF9B"/>
      </a:accent3>
      <a:accent4>
        <a:srgbClr val="25AE9E"/>
      </a:accent4>
      <a:accent5>
        <a:srgbClr val="FC9783"/>
      </a:accent5>
      <a:accent6>
        <a:srgbClr val="FB7598"/>
      </a:accent6>
      <a:hlink>
        <a:srgbClr val="F49100"/>
      </a:hlink>
      <a:folHlink>
        <a:srgbClr val="85DFD0"/>
      </a:folHlink>
    </a:clrScheme>
    <a:fontScheme name="常规1">
      <a:majorFont>
        <a:latin typeface="微软雅黑 Bold"/>
        <a:ea typeface="微软雅黑 Bold"/>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02-标准模板空白文档</Template>
  <TotalTime>83</TotalTime>
  <Words>2592</Words>
  <Application>Microsoft Office PowerPoint</Application>
  <PresentationFormat>宽屏</PresentationFormat>
  <Paragraphs>136</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OPPOSans H</vt:lpstr>
      <vt:lpstr>微软雅黑</vt:lpstr>
      <vt:lpstr>微软雅黑 Bold</vt:lpstr>
      <vt:lpstr>等线</vt:lpstr>
      <vt:lpstr>Arial</vt:lpstr>
      <vt:lpstr>Office 主题​​</vt:lpstr>
      <vt:lpstr>PowerPoint 演示文稿</vt:lpstr>
      <vt:lpstr>PowerPoint 演示文稿</vt:lpstr>
      <vt:lpstr>PowerPoint 演示文稿</vt:lpstr>
      <vt:lpstr>1.1 开源背景</vt:lpstr>
      <vt:lpstr>1.2 开源意义</vt:lpstr>
      <vt:lpstr>1.3 相关开源组织</vt:lpstr>
      <vt:lpstr>1.4时序分析与可视化相关研究</vt:lpstr>
      <vt:lpstr>1.5 参考文献</vt:lpstr>
      <vt:lpstr>1.6 研究模型</vt:lpstr>
      <vt:lpstr>PowerPoint 演示文稿</vt:lpstr>
      <vt:lpstr>2.1 研究内容</vt:lpstr>
      <vt:lpstr>2.2 研究目标</vt:lpstr>
      <vt:lpstr>PowerPoint 演示文稿</vt:lpstr>
      <vt:lpstr>3 研究创新</vt:lpstr>
      <vt:lpstr>PowerPoint 演示文稿</vt:lpstr>
      <vt:lpstr>4.1 研究支持</vt:lpstr>
      <vt:lpstr>4.2 时间线图可视化</vt:lpstr>
      <vt:lpstr>4.3 热力图可视化</vt:lpstr>
      <vt:lpstr>4.4 实时动态数据更新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十月长</dc:creator>
  <cp:lastModifiedBy>jia Z</cp:lastModifiedBy>
  <cp:revision>150</cp:revision>
  <dcterms:created xsi:type="dcterms:W3CDTF">2022-03-17T10:33:00Z</dcterms:created>
  <dcterms:modified xsi:type="dcterms:W3CDTF">2024-12-18T05:15:55Z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5A3D0F27DA0C4A7D8EFA530709AA59B5_12</vt:lpwstr>
  </property>
  <property fmtid="{D5CDD505-2E9C-101B-9397-08002B2CF9AE}" pid="3" name="KSOProductBuildVer">
    <vt:lpwstr>2052-12.1.0.18912</vt:lpwstr>
  </property>
</Properties>
</file>